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8" r:id="rId10"/>
    <p:sldId id="262" r:id="rId11"/>
    <p:sldId id="263" r:id="rId12"/>
    <p:sldId id="274" r:id="rId13"/>
    <p:sldId id="278" r:id="rId14"/>
    <p:sldId id="279" r:id="rId15"/>
    <p:sldId id="280" r:id="rId16"/>
    <p:sldId id="264" r:id="rId17"/>
    <p:sldId id="266" r:id="rId18"/>
    <p:sldId id="267"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8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8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8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8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8.jpe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7.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245110" y="23495"/>
            <a:ext cx="15071725" cy="8206105"/>
          </a:xfrm>
          <a:prstGeom prst="rect">
            <a:avLst/>
          </a:prstGeom>
          <a:solidFill>
            <a:srgbClr val="09151A">
              <a:alpha val="75000"/>
            </a:srgbClr>
          </a:solidFill>
        </p:spPr>
      </p:sp>
      <p:sp>
        <p:nvSpPr>
          <p:cNvPr id="4" name="Text 1"/>
          <p:cNvSpPr/>
          <p:nvPr/>
        </p:nvSpPr>
        <p:spPr>
          <a:xfrm>
            <a:off x="2400935" y="3206750"/>
            <a:ext cx="9779635" cy="1839595"/>
          </a:xfrm>
          <a:prstGeom prst="rect">
            <a:avLst/>
          </a:prstGeom>
          <a:noFill/>
        </p:spPr>
        <p:txBody>
          <a:bodyPr wrap="none" rtlCol="0" anchor="t"/>
          <a:lstStyle/>
          <a:p>
            <a:pPr marL="0" indent="0" algn="ctr">
              <a:lnSpc>
                <a:spcPts val="6860"/>
              </a:lnSpc>
              <a:buNone/>
            </a:pPr>
            <a:r>
              <a:rPr lang="en-US" sz="7000" dirty="0">
                <a:solidFill>
                  <a:srgbClr val="F5F0F0"/>
                </a:solidFill>
                <a:latin typeface="adonis-web" pitchFamily="34" charset="0"/>
                <a:ea typeface="adonis-web" pitchFamily="34" charset="-122"/>
                <a:cs typeface="adonis-web" pitchFamily="34" charset="-120"/>
              </a:rPr>
              <a:t>Multicast Communication</a:t>
            </a:r>
            <a:endParaRPr lang="en-US" sz="7000" dirty="0"/>
          </a:p>
        </p:txBody>
      </p:sp>
      <p:sp>
        <p:nvSpPr>
          <p:cNvPr id="5" name="Text 2"/>
          <p:cNvSpPr/>
          <p:nvPr/>
        </p:nvSpPr>
        <p:spPr>
          <a:xfrm>
            <a:off x="10341610" y="7407275"/>
            <a:ext cx="4162425" cy="640080"/>
          </a:xfrm>
          <a:prstGeom prst="rect">
            <a:avLst/>
          </a:prstGeom>
          <a:noFill/>
        </p:spPr>
        <p:txBody>
          <a:bodyPr wrap="none" rtlCol="0" anchor="t"/>
          <a:lstStyle/>
          <a:p>
            <a:pPr marL="0" indent="0" algn="ctr">
              <a:lnSpc>
                <a:spcPts val="2625"/>
              </a:lnSpc>
              <a:buNone/>
            </a:pPr>
            <a:r>
              <a:rPr lang="en-US" sz="1750" dirty="0">
                <a:solidFill>
                  <a:srgbClr val="E2E6E9"/>
                </a:solidFill>
                <a:latin typeface="adonis-web" pitchFamily="34" charset="0"/>
                <a:ea typeface="adonis-web" pitchFamily="34" charset="-122"/>
                <a:cs typeface="adonis-web" pitchFamily="34" charset="-120"/>
              </a:rPr>
              <a:t>By Santosh Bhandari</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3581321" y="401717"/>
            <a:ext cx="6843474" cy="504944"/>
          </a:xfrm>
          <a:prstGeom prst="rect">
            <a:avLst/>
          </a:prstGeom>
          <a:noFill/>
        </p:spPr>
        <p:txBody>
          <a:bodyPr wrap="none" rtlCol="0" anchor="t"/>
          <a:lstStyle/>
          <a:p>
            <a:pPr marL="0" indent="0" algn="ctr">
              <a:lnSpc>
                <a:spcPts val="3975"/>
              </a:lnSpc>
              <a:buNone/>
            </a:pPr>
            <a:r>
              <a:rPr lang="en-US" sz="3180" dirty="0">
                <a:solidFill>
                  <a:srgbClr val="F5F0F0"/>
                </a:solidFill>
                <a:latin typeface="adonis-web" pitchFamily="34" charset="0"/>
                <a:ea typeface="adonis-web" pitchFamily="34" charset="-122"/>
                <a:cs typeface="adonis-web" pitchFamily="34" charset="-120"/>
              </a:rPr>
              <a:t>Case Study</a:t>
            </a:r>
            <a:endParaRPr lang="en-US" sz="3180" dirty="0"/>
          </a:p>
        </p:txBody>
      </p:sp>
      <p:sp>
        <p:nvSpPr>
          <p:cNvPr id="16" name="Text 13"/>
          <p:cNvSpPr/>
          <p:nvPr/>
        </p:nvSpPr>
        <p:spPr>
          <a:xfrm>
            <a:off x="4202430" y="906780"/>
            <a:ext cx="5748655" cy="433705"/>
          </a:xfrm>
          <a:prstGeom prst="rect">
            <a:avLst/>
          </a:prstGeom>
          <a:noFill/>
        </p:spPr>
        <p:txBody>
          <a:bodyPr wrap="square" rtlCol="0" anchor="t"/>
          <a:lstStyle/>
          <a:p>
            <a:pPr marL="0" indent="0" algn="ctr">
              <a:lnSpc>
                <a:spcPts val="2625"/>
              </a:lnSpc>
              <a:buNone/>
            </a:pPr>
            <a:r>
              <a:rPr lang="en-US" sz="1750" dirty="0">
                <a:solidFill>
                  <a:srgbClr val="E2E6E9"/>
                </a:solidFill>
                <a:latin typeface="adonis-web" pitchFamily="34" charset="0"/>
                <a:ea typeface="adonis-web" pitchFamily="34" charset="-122"/>
                <a:cs typeface="adonis-web" pitchFamily="34" charset="-120"/>
              </a:rPr>
              <a:t>Online Gaming with Real-Time Multiplayer Features </a:t>
            </a:r>
            <a:endParaRPr lang="en-US" sz="1750" dirty="0">
              <a:solidFill>
                <a:srgbClr val="E2E6E9"/>
              </a:solidFill>
              <a:latin typeface="adonis-web" pitchFamily="34" charset="0"/>
              <a:ea typeface="adonis-web" pitchFamily="34" charset="-122"/>
              <a:cs typeface="adonis-web" pitchFamily="34" charset="-120"/>
            </a:endParaRPr>
          </a:p>
        </p:txBody>
      </p:sp>
      <p:sp>
        <p:nvSpPr>
          <p:cNvPr id="5" name="Text 13"/>
          <p:cNvSpPr/>
          <p:nvPr/>
        </p:nvSpPr>
        <p:spPr>
          <a:xfrm>
            <a:off x="1307465" y="2112645"/>
            <a:ext cx="12015470" cy="433705"/>
          </a:xfrm>
          <a:prstGeom prst="rect">
            <a:avLst/>
          </a:prstGeom>
          <a:noFill/>
        </p:spPr>
        <p:txBody>
          <a:bodyPr wrap="square" rtlCol="0" anchor="t"/>
          <a:p>
            <a:pPr marL="0" indent="0">
              <a:lnSpc>
                <a:spcPts val="2625"/>
              </a:lnSpc>
              <a:buNone/>
            </a:pPr>
            <a:endParaRPr lang="en-US" sz="1750" dirty="0">
              <a:solidFill>
                <a:srgbClr val="E2E6E9"/>
              </a:solidFill>
              <a:latin typeface="adonis-web" pitchFamily="34" charset="0"/>
              <a:ea typeface="adonis-web" pitchFamily="34" charset="-122"/>
              <a:cs typeface="adonis-web" pitchFamily="34" charset="-120"/>
            </a:endParaRPr>
          </a:p>
        </p:txBody>
      </p:sp>
      <p:pic>
        <p:nvPicPr>
          <p:cNvPr id="7" name="Picture 6" descr="R"/>
          <p:cNvPicPr>
            <a:picLocks noChangeAspect="1"/>
          </p:cNvPicPr>
          <p:nvPr/>
        </p:nvPicPr>
        <p:blipFill>
          <a:blip r:embed="rId2"/>
          <a:stretch>
            <a:fillRect/>
          </a:stretch>
        </p:blipFill>
        <p:spPr>
          <a:xfrm>
            <a:off x="2239645" y="1340485"/>
            <a:ext cx="9526905" cy="5359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3581321" y="401717"/>
            <a:ext cx="6843474" cy="504944"/>
          </a:xfrm>
          <a:prstGeom prst="rect">
            <a:avLst/>
          </a:prstGeom>
          <a:noFill/>
        </p:spPr>
        <p:txBody>
          <a:bodyPr wrap="none" rtlCol="0" anchor="t"/>
          <a:lstStyle/>
          <a:p>
            <a:pPr marL="0" indent="0" algn="ctr">
              <a:lnSpc>
                <a:spcPts val="3975"/>
              </a:lnSpc>
              <a:buNone/>
            </a:pPr>
            <a:r>
              <a:rPr lang="en-US" sz="3180" dirty="0">
                <a:solidFill>
                  <a:srgbClr val="F5F0F0"/>
                </a:solidFill>
                <a:latin typeface="adonis-web" pitchFamily="34" charset="0"/>
                <a:ea typeface="adonis-web" pitchFamily="34" charset="-122"/>
                <a:cs typeface="adonis-web" pitchFamily="34" charset="-120"/>
              </a:rPr>
              <a:t>Case Study</a:t>
            </a:r>
            <a:endParaRPr lang="en-US" sz="3180" dirty="0"/>
          </a:p>
        </p:txBody>
      </p:sp>
      <p:sp>
        <p:nvSpPr>
          <p:cNvPr id="16" name="Text 13"/>
          <p:cNvSpPr/>
          <p:nvPr/>
        </p:nvSpPr>
        <p:spPr>
          <a:xfrm>
            <a:off x="4202430" y="906780"/>
            <a:ext cx="5748655" cy="433705"/>
          </a:xfrm>
          <a:prstGeom prst="rect">
            <a:avLst/>
          </a:prstGeom>
          <a:noFill/>
        </p:spPr>
        <p:txBody>
          <a:bodyPr wrap="square" rtlCol="0" anchor="t"/>
          <a:lstStyle/>
          <a:p>
            <a:pPr marL="0" indent="0" algn="ctr">
              <a:lnSpc>
                <a:spcPts val="2625"/>
              </a:lnSpc>
              <a:buNone/>
            </a:pPr>
            <a:r>
              <a:rPr lang="en-US" sz="1750" dirty="0">
                <a:solidFill>
                  <a:srgbClr val="E2E6E9"/>
                </a:solidFill>
                <a:latin typeface="adonis-web" pitchFamily="34" charset="0"/>
                <a:ea typeface="adonis-web" pitchFamily="34" charset="-122"/>
                <a:cs typeface="adonis-web" pitchFamily="34" charset="-120"/>
              </a:rPr>
              <a:t>Online Gaming with Real-Time Multiplayer Features </a:t>
            </a:r>
            <a:endParaRPr lang="en-US" sz="1750" dirty="0">
              <a:solidFill>
                <a:srgbClr val="E2E6E9"/>
              </a:solidFill>
              <a:latin typeface="adonis-web" pitchFamily="34" charset="0"/>
              <a:ea typeface="adonis-web" pitchFamily="34" charset="-122"/>
              <a:cs typeface="adonis-web" pitchFamily="34" charset="-120"/>
            </a:endParaRPr>
          </a:p>
        </p:txBody>
      </p:sp>
      <p:sp>
        <p:nvSpPr>
          <p:cNvPr id="5" name="Text 13"/>
          <p:cNvSpPr/>
          <p:nvPr/>
        </p:nvSpPr>
        <p:spPr>
          <a:xfrm>
            <a:off x="1307465" y="2112645"/>
            <a:ext cx="12015470" cy="433705"/>
          </a:xfrm>
          <a:prstGeom prst="rect">
            <a:avLst/>
          </a:prstGeom>
          <a:noFill/>
        </p:spPr>
        <p:txBody>
          <a:bodyPr wrap="square" rtlCol="0" anchor="t"/>
          <a:p>
            <a:pPr marL="0" indent="0">
              <a:lnSpc>
                <a:spcPts val="2625"/>
              </a:lnSpc>
              <a:buNone/>
            </a:pPr>
            <a:endParaRPr lang="en-US" sz="1750" dirty="0">
              <a:solidFill>
                <a:srgbClr val="E2E6E9"/>
              </a:solidFill>
              <a:latin typeface="adonis-web" pitchFamily="34" charset="0"/>
              <a:ea typeface="adonis-web" pitchFamily="34" charset="-122"/>
              <a:cs typeface="adonis-web" pitchFamily="34" charset="-120"/>
            </a:endParaRPr>
          </a:p>
        </p:txBody>
      </p:sp>
      <p:sp>
        <p:nvSpPr>
          <p:cNvPr id="6" name="Text 13"/>
          <p:cNvSpPr/>
          <p:nvPr/>
        </p:nvSpPr>
        <p:spPr>
          <a:xfrm>
            <a:off x="1109345" y="1316355"/>
            <a:ext cx="12114530" cy="6315075"/>
          </a:xfrm>
          <a:prstGeom prst="rect">
            <a:avLst/>
          </a:prstGeom>
          <a:noFill/>
        </p:spPr>
        <p:txBody>
          <a:bodyPr wrap="square" rtlCol="0" anchor="t"/>
          <a:lstStyle/>
          <a:p>
            <a:pPr marL="0" indent="0" algn="just">
              <a:lnSpc>
                <a:spcPts val="2625"/>
              </a:lnSpc>
              <a:buNone/>
            </a:pPr>
            <a:r>
              <a:rPr lang="en-US" sz="2000" b="1" dirty="0">
                <a:solidFill>
                  <a:srgbClr val="E2E6E9"/>
                </a:solidFill>
                <a:latin typeface="adonis-web" pitchFamily="34" charset="0"/>
                <a:ea typeface="adonis-web" pitchFamily="34" charset="-122"/>
                <a:cs typeface="adonis-web" pitchFamily="34" charset="-120"/>
                <a:sym typeface="+mn-ea"/>
              </a:rPr>
              <a:t>Scenario:</a:t>
            </a:r>
            <a:endParaRPr lang="en-US" sz="2000" b="1"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dirty="0">
                <a:solidFill>
                  <a:srgbClr val="E2E6E9"/>
                </a:solidFill>
                <a:latin typeface="adonis-web" pitchFamily="34" charset="0"/>
                <a:ea typeface="adonis-web" pitchFamily="34" charset="-122"/>
                <a:cs typeface="adonis-web" pitchFamily="34" charset="-120"/>
                <a:sym typeface="+mn-ea"/>
              </a:rPr>
              <a:t>Consider a popular online multiplayer game where thousands of players participate in real-time. The game server needs to send frequent updates about the game state, such as player positions, movements, and actions, to all players. Using multicast, the server can efficiently distribute these updates to all players in a game session.</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2000" b="1" dirty="0">
                <a:solidFill>
                  <a:srgbClr val="E2E6E9"/>
                </a:solidFill>
                <a:latin typeface="adonis-web" pitchFamily="34" charset="0"/>
                <a:ea typeface="adonis-web" pitchFamily="34" charset="-122"/>
                <a:cs typeface="adonis-web" pitchFamily="34" charset="-120"/>
                <a:sym typeface="+mn-ea"/>
              </a:rPr>
              <a:t>Analysis:</a:t>
            </a:r>
            <a:endParaRPr lang="en-US" sz="2000" b="1"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b="1" dirty="0">
                <a:solidFill>
                  <a:srgbClr val="E2E6E9"/>
                </a:solidFill>
                <a:latin typeface="adonis-web" pitchFamily="34" charset="0"/>
                <a:ea typeface="adonis-web" pitchFamily="34" charset="-122"/>
                <a:cs typeface="adonis-web" pitchFamily="34" charset="-120"/>
                <a:sym typeface="+mn-ea"/>
              </a:rPr>
              <a:t>	Efficiency:</a:t>
            </a:r>
            <a:endParaRPr lang="en-US" sz="1750" b="1"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dirty="0">
                <a:solidFill>
                  <a:srgbClr val="E2E6E9"/>
                </a:solidFill>
                <a:latin typeface="adonis-web" pitchFamily="34" charset="0"/>
                <a:ea typeface="adonis-web" pitchFamily="34" charset="-122"/>
                <a:cs typeface="adonis-web" pitchFamily="34" charset="-120"/>
                <a:sym typeface="+mn-ea"/>
              </a:rPr>
              <a:t>	</a:t>
            </a:r>
            <a:r>
              <a:rPr lang="en-US" sz="1750" b="1" dirty="0">
                <a:solidFill>
                  <a:srgbClr val="E2E6E9"/>
                </a:solidFill>
                <a:latin typeface="adonis-web" pitchFamily="34" charset="0"/>
                <a:ea typeface="adonis-web" pitchFamily="34" charset="-122"/>
                <a:cs typeface="adonis-web" pitchFamily="34" charset="-120"/>
                <a:sym typeface="+mn-ea"/>
              </a:rPr>
              <a:t>Unicast Approach:</a:t>
            </a:r>
            <a:r>
              <a:rPr lang="en-US" sz="1750" dirty="0">
                <a:solidFill>
                  <a:srgbClr val="E2E6E9"/>
                </a:solidFill>
                <a:latin typeface="adonis-web" pitchFamily="34" charset="0"/>
                <a:ea typeface="adonis-web" pitchFamily="34" charset="-122"/>
                <a:cs typeface="adonis-web" pitchFamily="34" charset="-120"/>
                <a:sym typeface="+mn-ea"/>
              </a:rPr>
              <a:t> Without multicast, the server would need to send individual updates to each player. 	If there are 10,000 players, the server has to send 10,000 separate messages for each update, consuming 	significant bandwidth and processing power.</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dirty="0">
                <a:solidFill>
                  <a:srgbClr val="E2E6E9"/>
                </a:solidFill>
                <a:latin typeface="adonis-web" pitchFamily="34" charset="0"/>
                <a:ea typeface="adonis-web" pitchFamily="34" charset="-122"/>
                <a:cs typeface="adonis-web" pitchFamily="34" charset="-120"/>
                <a:sym typeface="+mn-ea"/>
              </a:rPr>
              <a:t>	</a:t>
            </a:r>
            <a:r>
              <a:rPr lang="en-US" sz="1750" b="1" dirty="0">
                <a:solidFill>
                  <a:srgbClr val="E2E6E9"/>
                </a:solidFill>
                <a:latin typeface="adonis-web" pitchFamily="34" charset="0"/>
                <a:ea typeface="adonis-web" pitchFamily="34" charset="-122"/>
                <a:cs typeface="adonis-web" pitchFamily="34" charset="-120"/>
                <a:sym typeface="+mn-ea"/>
              </a:rPr>
              <a:t>Multicast Approach:</a:t>
            </a:r>
            <a:r>
              <a:rPr lang="en-US" sz="1750" dirty="0">
                <a:solidFill>
                  <a:srgbClr val="E2E6E9"/>
                </a:solidFill>
                <a:latin typeface="adonis-web" pitchFamily="34" charset="0"/>
                <a:ea typeface="adonis-web" pitchFamily="34" charset="-122"/>
                <a:cs typeface="adonis-web" pitchFamily="34" charset="-120"/>
                <a:sym typeface="+mn-ea"/>
              </a:rPr>
              <a:t> With multicast, the server sends a single update message to a multicast group. 	The network infrastructure, such as routers and switches, handles the replication of this message to all 	group members. This reduces the load on the server as it only sends one message regardless of the number 	of players.</a:t>
            </a:r>
            <a:endParaRPr lang="en-US" sz="1750" dirty="0">
              <a:solidFill>
                <a:srgbClr val="E2E6E9"/>
              </a:solidFill>
              <a:latin typeface="adonis-web" pitchFamily="34" charset="0"/>
              <a:ea typeface="adonis-web" pitchFamily="34" charset="-122"/>
              <a:cs typeface="adonis-web" pitchFamily="34" charset="-120"/>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3581321" y="401717"/>
            <a:ext cx="6843474" cy="504944"/>
          </a:xfrm>
          <a:prstGeom prst="rect">
            <a:avLst/>
          </a:prstGeom>
          <a:noFill/>
        </p:spPr>
        <p:txBody>
          <a:bodyPr wrap="none" rtlCol="0" anchor="t"/>
          <a:lstStyle/>
          <a:p>
            <a:pPr marL="0" indent="0" algn="ctr">
              <a:lnSpc>
                <a:spcPts val="3975"/>
              </a:lnSpc>
              <a:buNone/>
            </a:pPr>
            <a:r>
              <a:rPr lang="en-US" sz="3180" dirty="0">
                <a:solidFill>
                  <a:srgbClr val="F5F0F0"/>
                </a:solidFill>
                <a:latin typeface="adonis-web" pitchFamily="34" charset="0"/>
                <a:ea typeface="adonis-web" pitchFamily="34" charset="-122"/>
                <a:cs typeface="adonis-web" pitchFamily="34" charset="-120"/>
              </a:rPr>
              <a:t>Case Study</a:t>
            </a:r>
            <a:endParaRPr lang="en-US" sz="3180" dirty="0"/>
          </a:p>
        </p:txBody>
      </p:sp>
      <p:sp>
        <p:nvSpPr>
          <p:cNvPr id="16" name="Text 13"/>
          <p:cNvSpPr/>
          <p:nvPr/>
        </p:nvSpPr>
        <p:spPr>
          <a:xfrm>
            <a:off x="4202430" y="906780"/>
            <a:ext cx="5748655" cy="433705"/>
          </a:xfrm>
          <a:prstGeom prst="rect">
            <a:avLst/>
          </a:prstGeom>
          <a:noFill/>
        </p:spPr>
        <p:txBody>
          <a:bodyPr wrap="square" rtlCol="0" anchor="t"/>
          <a:lstStyle/>
          <a:p>
            <a:pPr marL="0" indent="0" algn="ctr">
              <a:lnSpc>
                <a:spcPts val="2625"/>
              </a:lnSpc>
              <a:buNone/>
            </a:pPr>
            <a:r>
              <a:rPr lang="en-US" sz="1750" dirty="0">
                <a:solidFill>
                  <a:srgbClr val="E2E6E9"/>
                </a:solidFill>
                <a:latin typeface="adonis-web" pitchFamily="34" charset="0"/>
                <a:ea typeface="adonis-web" pitchFamily="34" charset="-122"/>
                <a:cs typeface="adonis-web" pitchFamily="34" charset="-120"/>
              </a:rPr>
              <a:t>Online Gaming with Real-Time Multiplayer Features </a:t>
            </a:r>
            <a:endParaRPr lang="en-US" sz="1750" dirty="0">
              <a:solidFill>
                <a:srgbClr val="E2E6E9"/>
              </a:solidFill>
              <a:latin typeface="adonis-web" pitchFamily="34" charset="0"/>
              <a:ea typeface="adonis-web" pitchFamily="34" charset="-122"/>
              <a:cs typeface="adonis-web" pitchFamily="34" charset="-120"/>
            </a:endParaRPr>
          </a:p>
        </p:txBody>
      </p:sp>
      <p:sp>
        <p:nvSpPr>
          <p:cNvPr id="5" name="Text 13"/>
          <p:cNvSpPr/>
          <p:nvPr/>
        </p:nvSpPr>
        <p:spPr>
          <a:xfrm>
            <a:off x="1307465" y="2112645"/>
            <a:ext cx="12015470" cy="433705"/>
          </a:xfrm>
          <a:prstGeom prst="rect">
            <a:avLst/>
          </a:prstGeom>
          <a:noFill/>
        </p:spPr>
        <p:txBody>
          <a:bodyPr wrap="square" rtlCol="0" anchor="t"/>
          <a:p>
            <a:pPr marL="0" indent="0">
              <a:lnSpc>
                <a:spcPts val="2625"/>
              </a:lnSpc>
              <a:buNone/>
            </a:pPr>
            <a:endParaRPr lang="en-US" sz="1750" dirty="0">
              <a:solidFill>
                <a:srgbClr val="E2E6E9"/>
              </a:solidFill>
              <a:latin typeface="adonis-web" pitchFamily="34" charset="0"/>
              <a:ea typeface="adonis-web" pitchFamily="34" charset="-122"/>
              <a:cs typeface="adonis-web" pitchFamily="34" charset="-120"/>
            </a:endParaRPr>
          </a:p>
        </p:txBody>
      </p:sp>
      <p:sp>
        <p:nvSpPr>
          <p:cNvPr id="6" name="Text 13"/>
          <p:cNvSpPr/>
          <p:nvPr/>
        </p:nvSpPr>
        <p:spPr>
          <a:xfrm>
            <a:off x="1109345" y="1316355"/>
            <a:ext cx="12114530" cy="6315075"/>
          </a:xfrm>
          <a:prstGeom prst="rect">
            <a:avLst/>
          </a:prstGeom>
          <a:noFill/>
        </p:spPr>
        <p:txBody>
          <a:bodyPr wrap="square" rtlCol="0" anchor="t"/>
          <a:lstStyle/>
          <a:p>
            <a:pPr marL="0" indent="0" algn="just">
              <a:lnSpc>
                <a:spcPts val="2625"/>
              </a:lnSpc>
              <a:buNone/>
            </a:pPr>
            <a:r>
              <a:rPr lang="en-US" sz="1750" b="1" dirty="0">
                <a:solidFill>
                  <a:srgbClr val="E2E6E9"/>
                </a:solidFill>
                <a:latin typeface="adonis-web" pitchFamily="34" charset="0"/>
                <a:ea typeface="adonis-web" pitchFamily="34" charset="-122"/>
                <a:cs typeface="adonis-web" pitchFamily="34" charset="-120"/>
                <a:sym typeface="+mn-ea"/>
              </a:rPr>
              <a:t>Reduced Bandwidth Consumption:</a:t>
            </a:r>
            <a:endParaRPr lang="en-US" sz="1750" b="1"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dirty="0">
                <a:solidFill>
                  <a:srgbClr val="E2E6E9"/>
                </a:solidFill>
                <a:latin typeface="adonis-web" pitchFamily="34" charset="0"/>
                <a:ea typeface="adonis-web" pitchFamily="34" charset="-122"/>
                <a:cs typeface="adonis-web" pitchFamily="34" charset="-120"/>
                <a:sym typeface="+mn-ea"/>
              </a:rPr>
              <a:t>	</a:t>
            </a:r>
            <a:r>
              <a:rPr lang="en-US" sz="1750" b="1" dirty="0">
                <a:solidFill>
                  <a:srgbClr val="E2E6E9"/>
                </a:solidFill>
                <a:latin typeface="adonis-web" pitchFamily="34" charset="0"/>
                <a:ea typeface="adonis-web" pitchFamily="34" charset="-122"/>
                <a:cs typeface="adonis-web" pitchFamily="34" charset="-120"/>
                <a:sym typeface="+mn-ea"/>
              </a:rPr>
              <a:t>Server-Side Bandwidth:</a:t>
            </a:r>
            <a:r>
              <a:rPr lang="en-US" sz="1750" dirty="0">
                <a:solidFill>
                  <a:srgbClr val="E2E6E9"/>
                </a:solidFill>
                <a:latin typeface="adonis-web" pitchFamily="34" charset="0"/>
                <a:ea typeface="adonis-web" pitchFamily="34" charset="-122"/>
                <a:cs typeface="adonis-web" pitchFamily="34" charset="-120"/>
                <a:sym typeface="+mn-ea"/>
              </a:rPr>
              <a:t> By sending one multicast message instead of thousands of unicast messages, 	the bandwidth required on the server-side is drastically reduced. This is especially important during 	peak hours when the number of active players is highest.</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b="1" dirty="0">
                <a:solidFill>
                  <a:srgbClr val="E2E6E9"/>
                </a:solidFill>
                <a:latin typeface="adonis-web" pitchFamily="34" charset="0"/>
                <a:ea typeface="adonis-web" pitchFamily="34" charset="-122"/>
                <a:cs typeface="adonis-web" pitchFamily="34" charset="-120"/>
                <a:sym typeface="+mn-ea"/>
              </a:rPr>
              <a:t>Minimal Latency:</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b="1" dirty="0">
                <a:solidFill>
                  <a:srgbClr val="E2E6E9"/>
                </a:solidFill>
                <a:latin typeface="adonis-web" pitchFamily="34" charset="0"/>
                <a:ea typeface="adonis-web" pitchFamily="34" charset="-122"/>
                <a:cs typeface="adonis-web" pitchFamily="34" charset="-120"/>
                <a:sym typeface="+mn-ea"/>
              </a:rPr>
              <a:t>	Synchronization</a:t>
            </a:r>
            <a:r>
              <a:rPr lang="en-US" sz="1750" dirty="0">
                <a:solidFill>
                  <a:srgbClr val="E2E6E9"/>
                </a:solidFill>
                <a:latin typeface="adonis-web" pitchFamily="34" charset="0"/>
                <a:ea typeface="adonis-web" pitchFamily="34" charset="-122"/>
                <a:cs typeface="adonis-web" pitchFamily="34" charset="-120"/>
                <a:sym typeface="+mn-ea"/>
              </a:rPr>
              <a:t>: Multicast ensures that all players receive the update at nearly the same time. This is 	critical in fast-paced multiplayer games where even a slight delay can affect gameplay.</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b="1" dirty="0">
                <a:solidFill>
                  <a:srgbClr val="E2E6E9"/>
                </a:solidFill>
                <a:latin typeface="adonis-web" pitchFamily="34" charset="0"/>
                <a:ea typeface="adonis-web" pitchFamily="34" charset="-122"/>
                <a:cs typeface="adonis-web" pitchFamily="34" charset="-120"/>
                <a:sym typeface="+mn-ea"/>
              </a:rPr>
              <a:t>Improved User Experience:</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dirty="0">
                <a:solidFill>
                  <a:srgbClr val="E2E6E9"/>
                </a:solidFill>
                <a:latin typeface="adonis-web" pitchFamily="34" charset="0"/>
                <a:ea typeface="adonis-web" pitchFamily="34" charset="-122"/>
                <a:cs typeface="adonis-web" pitchFamily="34" charset="-120"/>
                <a:sym typeface="+mn-ea"/>
              </a:rPr>
              <a:t>	</a:t>
            </a:r>
            <a:r>
              <a:rPr lang="en-US" sz="1750" b="1" dirty="0">
                <a:solidFill>
                  <a:srgbClr val="E2E6E9"/>
                </a:solidFill>
                <a:latin typeface="adonis-web" pitchFamily="34" charset="0"/>
                <a:ea typeface="adonis-web" pitchFamily="34" charset="-122"/>
                <a:cs typeface="adonis-web" pitchFamily="34" charset="-120"/>
                <a:sym typeface="+mn-ea"/>
              </a:rPr>
              <a:t>Smoother Gameplay</a:t>
            </a:r>
            <a:r>
              <a:rPr lang="en-US" sz="1750" dirty="0">
                <a:solidFill>
                  <a:srgbClr val="E2E6E9"/>
                </a:solidFill>
                <a:latin typeface="adonis-web" pitchFamily="34" charset="0"/>
                <a:ea typeface="adonis-web" pitchFamily="34" charset="-122"/>
                <a:cs typeface="adonis-web" pitchFamily="34" charset="-120"/>
                <a:sym typeface="+mn-ea"/>
              </a:rPr>
              <a:t>: Players experience smoother and more responsive gameplay due to reduced 	latency 	and efficient bandwidth usage. This is crucial in maintaining player engagement and satisfaction.</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dirty="0">
                <a:solidFill>
                  <a:srgbClr val="E2E6E9"/>
                </a:solidFill>
                <a:latin typeface="adonis-web" pitchFamily="34" charset="0"/>
                <a:ea typeface="adonis-web" pitchFamily="34" charset="-122"/>
                <a:cs typeface="adonis-web" pitchFamily="34" charset="-120"/>
                <a:sym typeface="+mn-ea"/>
              </a:rPr>
              <a:t>	</a:t>
            </a:r>
            <a:r>
              <a:rPr lang="en-US" sz="1750" b="1" dirty="0">
                <a:solidFill>
                  <a:srgbClr val="E2E6E9"/>
                </a:solidFill>
                <a:latin typeface="adonis-web" pitchFamily="34" charset="0"/>
                <a:ea typeface="adonis-web" pitchFamily="34" charset="-122"/>
                <a:cs typeface="adonis-web" pitchFamily="34" charset="-120"/>
                <a:sym typeface="+mn-ea"/>
              </a:rPr>
              <a:t>Consistent Updates</a:t>
            </a:r>
            <a:r>
              <a:rPr lang="en-US" sz="1750" dirty="0">
                <a:solidFill>
                  <a:srgbClr val="E2E6E9"/>
                </a:solidFill>
                <a:latin typeface="adonis-web" pitchFamily="34" charset="0"/>
                <a:ea typeface="adonis-web" pitchFamily="34" charset="-122"/>
                <a:cs typeface="adonis-web" pitchFamily="34" charset="-120"/>
                <a:sym typeface="+mn-ea"/>
              </a:rPr>
              <a:t>: Since all players receive updates simultaneously, the game state remains 	consistent for everyone, preventing unfair advantages and improving the overall fairness of the game.</a:t>
            </a:r>
            <a:endParaRPr lang="en-US" sz="1750" dirty="0">
              <a:solidFill>
                <a:srgbClr val="E2E6E9"/>
              </a:solidFill>
              <a:latin typeface="adonis-web" pitchFamily="34" charset="0"/>
              <a:ea typeface="adonis-web" pitchFamily="34" charset="-122"/>
              <a:cs typeface="adonis-web" pitchFamily="34" charset="-120"/>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3581321" y="401717"/>
            <a:ext cx="6843474" cy="504944"/>
          </a:xfrm>
          <a:prstGeom prst="rect">
            <a:avLst/>
          </a:prstGeom>
          <a:noFill/>
        </p:spPr>
        <p:txBody>
          <a:bodyPr wrap="none" rtlCol="0" anchor="t"/>
          <a:lstStyle/>
          <a:p>
            <a:pPr marL="0" indent="0" algn="ctr">
              <a:lnSpc>
                <a:spcPts val="3975"/>
              </a:lnSpc>
              <a:buNone/>
            </a:pPr>
            <a:r>
              <a:rPr lang="en-US" sz="3180" dirty="0">
                <a:solidFill>
                  <a:srgbClr val="F5F0F0"/>
                </a:solidFill>
                <a:latin typeface="adonis-web" pitchFamily="34" charset="0"/>
                <a:ea typeface="adonis-web" pitchFamily="34" charset="-122"/>
                <a:cs typeface="adonis-web" pitchFamily="34" charset="-120"/>
              </a:rPr>
              <a:t>Case Study</a:t>
            </a:r>
            <a:endParaRPr lang="en-US" sz="3180" dirty="0"/>
          </a:p>
        </p:txBody>
      </p:sp>
      <p:sp>
        <p:nvSpPr>
          <p:cNvPr id="16" name="Text 13"/>
          <p:cNvSpPr/>
          <p:nvPr/>
        </p:nvSpPr>
        <p:spPr>
          <a:xfrm>
            <a:off x="4202430" y="906780"/>
            <a:ext cx="5748655" cy="433705"/>
          </a:xfrm>
          <a:prstGeom prst="rect">
            <a:avLst/>
          </a:prstGeom>
          <a:noFill/>
        </p:spPr>
        <p:txBody>
          <a:bodyPr wrap="square" rtlCol="0" anchor="t"/>
          <a:lstStyle/>
          <a:p>
            <a:pPr marL="0" indent="0" algn="ctr">
              <a:lnSpc>
                <a:spcPts val="2625"/>
              </a:lnSpc>
              <a:buNone/>
            </a:pPr>
            <a:r>
              <a:rPr lang="en-US" sz="1750" dirty="0">
                <a:solidFill>
                  <a:srgbClr val="E2E6E9"/>
                </a:solidFill>
                <a:latin typeface="adonis-web" pitchFamily="34" charset="0"/>
                <a:ea typeface="adonis-web" pitchFamily="34" charset="-122"/>
                <a:cs typeface="adonis-web" pitchFamily="34" charset="-120"/>
              </a:rPr>
              <a:t>Online Gaming with Real-Time Multiplayer Features </a:t>
            </a:r>
            <a:endParaRPr lang="en-US" sz="1750" dirty="0">
              <a:solidFill>
                <a:srgbClr val="E2E6E9"/>
              </a:solidFill>
              <a:latin typeface="adonis-web" pitchFamily="34" charset="0"/>
              <a:ea typeface="adonis-web" pitchFamily="34" charset="-122"/>
              <a:cs typeface="adonis-web" pitchFamily="34" charset="-120"/>
            </a:endParaRPr>
          </a:p>
        </p:txBody>
      </p:sp>
      <p:sp>
        <p:nvSpPr>
          <p:cNvPr id="5" name="Text 13"/>
          <p:cNvSpPr/>
          <p:nvPr/>
        </p:nvSpPr>
        <p:spPr>
          <a:xfrm>
            <a:off x="1307465" y="2112645"/>
            <a:ext cx="12015470" cy="433705"/>
          </a:xfrm>
          <a:prstGeom prst="rect">
            <a:avLst/>
          </a:prstGeom>
          <a:noFill/>
        </p:spPr>
        <p:txBody>
          <a:bodyPr wrap="square" rtlCol="0" anchor="t"/>
          <a:p>
            <a:pPr marL="0" indent="0">
              <a:lnSpc>
                <a:spcPts val="2625"/>
              </a:lnSpc>
              <a:buNone/>
            </a:pPr>
            <a:endParaRPr lang="en-US" sz="1750" dirty="0">
              <a:solidFill>
                <a:srgbClr val="E2E6E9"/>
              </a:solidFill>
              <a:latin typeface="adonis-web" pitchFamily="34" charset="0"/>
              <a:ea typeface="adonis-web" pitchFamily="34" charset="-122"/>
              <a:cs typeface="adonis-web" pitchFamily="34" charset="-120"/>
            </a:endParaRPr>
          </a:p>
        </p:txBody>
      </p:sp>
      <p:sp>
        <p:nvSpPr>
          <p:cNvPr id="6" name="Text 13"/>
          <p:cNvSpPr/>
          <p:nvPr/>
        </p:nvSpPr>
        <p:spPr>
          <a:xfrm>
            <a:off x="1109345" y="1316355"/>
            <a:ext cx="12114530" cy="6315075"/>
          </a:xfrm>
          <a:prstGeom prst="rect">
            <a:avLst/>
          </a:prstGeom>
          <a:noFill/>
        </p:spPr>
        <p:txBody>
          <a:bodyPr wrap="square" rtlCol="0" anchor="t"/>
          <a:lstStyle/>
          <a:p>
            <a:pPr marL="0" indent="0" algn="just">
              <a:lnSpc>
                <a:spcPts val="2625"/>
              </a:lnSpc>
              <a:buNone/>
            </a:pPr>
            <a:r>
              <a:rPr lang="en-US" sz="1750" b="1" dirty="0">
                <a:solidFill>
                  <a:srgbClr val="E2E6E9"/>
                </a:solidFill>
                <a:latin typeface="adonis-web" pitchFamily="34" charset="0"/>
                <a:ea typeface="adonis-web" pitchFamily="34" charset="-122"/>
                <a:cs typeface="adonis-web" pitchFamily="34" charset="-120"/>
                <a:sym typeface="+mn-ea"/>
              </a:rPr>
              <a:t>Scalability:</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dirty="0">
                <a:solidFill>
                  <a:srgbClr val="E2E6E9"/>
                </a:solidFill>
                <a:latin typeface="adonis-web" pitchFamily="34" charset="0"/>
                <a:ea typeface="adonis-web" pitchFamily="34" charset="-122"/>
                <a:cs typeface="adonis-web" pitchFamily="34" charset="-120"/>
                <a:sym typeface="+mn-ea"/>
              </a:rPr>
              <a:t>	</a:t>
            </a:r>
            <a:r>
              <a:rPr lang="en-US" sz="1750" b="1" dirty="0">
                <a:solidFill>
                  <a:srgbClr val="E2E6E9"/>
                </a:solidFill>
                <a:latin typeface="adonis-web" pitchFamily="34" charset="0"/>
                <a:ea typeface="adonis-web" pitchFamily="34" charset="-122"/>
                <a:cs typeface="adonis-web" pitchFamily="34" charset="-120"/>
                <a:sym typeface="+mn-ea"/>
              </a:rPr>
              <a:t>Growing User Base</a:t>
            </a:r>
            <a:r>
              <a:rPr lang="en-US" sz="1750" dirty="0">
                <a:solidFill>
                  <a:srgbClr val="E2E6E9"/>
                </a:solidFill>
                <a:latin typeface="adonis-web" pitchFamily="34" charset="0"/>
                <a:ea typeface="adonis-web" pitchFamily="34" charset="-122"/>
                <a:cs typeface="adonis-web" pitchFamily="34" charset="-120"/>
                <a:sym typeface="+mn-ea"/>
              </a:rPr>
              <a:t>: As the game gains popularity, the number of concurrent players can increase 	significantly. Multicast allows the game to scale efficiently without requiring a proportional increase in 	server resources.</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b="1" dirty="0">
                <a:solidFill>
                  <a:srgbClr val="E2E6E9"/>
                </a:solidFill>
                <a:latin typeface="adonis-web" pitchFamily="34" charset="0"/>
                <a:ea typeface="adonis-web" pitchFamily="34" charset="-122"/>
                <a:cs typeface="adonis-web" pitchFamily="34" charset="-120"/>
                <a:sym typeface="+mn-ea"/>
              </a:rPr>
              <a:t>	Resource Management</a:t>
            </a:r>
            <a:r>
              <a:rPr lang="en-US" sz="1750" dirty="0">
                <a:solidFill>
                  <a:srgbClr val="E2E6E9"/>
                </a:solidFill>
                <a:latin typeface="adonis-web" pitchFamily="34" charset="0"/>
                <a:ea typeface="adonis-web" pitchFamily="34" charset="-122"/>
                <a:cs typeface="adonis-web" pitchFamily="34" charset="-120"/>
                <a:sym typeface="+mn-ea"/>
              </a:rPr>
              <a:t>: The server can handle more players with the same amount of resources. This 	allows the game developers to focus on improving game features and content rather than constantly 	upgrading server infrastructure.</a:t>
            </a: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endParaRPr lang="en-US" sz="1750" dirty="0">
              <a:solidFill>
                <a:srgbClr val="E2E6E9"/>
              </a:solidFill>
              <a:latin typeface="adonis-web" pitchFamily="34" charset="0"/>
              <a:ea typeface="adonis-web" pitchFamily="34" charset="-122"/>
              <a:cs typeface="adonis-web" pitchFamily="34" charset="-120"/>
              <a:sym typeface="+mn-ea"/>
            </a:endParaRPr>
          </a:p>
          <a:p>
            <a:pPr marL="0" indent="0" algn="just">
              <a:lnSpc>
                <a:spcPts val="2625"/>
              </a:lnSpc>
              <a:buNone/>
            </a:pPr>
            <a:r>
              <a:rPr lang="en-US" sz="1750" dirty="0">
                <a:solidFill>
                  <a:srgbClr val="E2E6E9"/>
                </a:solidFill>
                <a:latin typeface="adonis-web" pitchFamily="34" charset="0"/>
                <a:ea typeface="adonis-web" pitchFamily="34" charset="-122"/>
                <a:cs typeface="adonis-web" pitchFamily="34" charset="-120"/>
                <a:sym typeface="+mn-ea"/>
              </a:rPr>
              <a:t>By utilizing multicast communication, the online gaming platform can deliver real-time updates efficiently, enhance player experience, and support a growing user base without compromising performance. This approach ensures that the game remains engaging and fair, maintaining its popularity and user satisfaction.</a:t>
            </a:r>
            <a:endParaRPr lang="en-US" sz="1750" dirty="0">
              <a:solidFill>
                <a:srgbClr val="E2E6E9"/>
              </a:solidFill>
              <a:latin typeface="adonis-web" pitchFamily="34" charset="0"/>
              <a:ea typeface="adonis-web" pitchFamily="34" charset="-122"/>
              <a:cs typeface="adonis-web" pitchFamily="34" charset="-120"/>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656987"/>
            <a:ext cx="9594890" cy="1262301"/>
          </a:xfrm>
          <a:prstGeom prst="rect">
            <a:avLst/>
          </a:prstGeom>
          <a:noFill/>
        </p:spPr>
        <p:txBody>
          <a:bodyPr wrap="square" rtlCol="0" anchor="t"/>
          <a:lstStyle/>
          <a:p>
            <a:pPr marL="0" indent="0">
              <a:lnSpc>
                <a:spcPts val="4970"/>
              </a:lnSpc>
              <a:buNone/>
            </a:pPr>
            <a:r>
              <a:rPr lang="en-US" sz="3975" dirty="0">
                <a:solidFill>
                  <a:srgbClr val="F5F0F0"/>
                </a:solidFill>
                <a:latin typeface="adonis-web" pitchFamily="34" charset="0"/>
                <a:ea typeface="adonis-web" pitchFamily="34" charset="-122"/>
                <a:cs typeface="adonis-web" pitchFamily="34" charset="-120"/>
              </a:rPr>
              <a:t>Challenges and Considerations for Multicast in Distributed Systems</a:t>
            </a:r>
            <a:endParaRPr lang="en-US" sz="3975" dirty="0"/>
          </a:p>
        </p:txBody>
      </p:sp>
      <p:sp>
        <p:nvSpPr>
          <p:cNvPr id="5" name="Text 2"/>
          <p:cNvSpPr/>
          <p:nvPr/>
        </p:nvSpPr>
        <p:spPr>
          <a:xfrm>
            <a:off x="2517696" y="2474714"/>
            <a:ext cx="2836545" cy="1009888"/>
          </a:xfrm>
          <a:prstGeom prst="rect">
            <a:avLst/>
          </a:prstGeom>
          <a:noFill/>
        </p:spPr>
        <p:txBody>
          <a:bodyPr wrap="square" rtlCol="0" anchor="t"/>
          <a:lstStyle/>
          <a:p>
            <a:pPr marL="0" indent="0">
              <a:lnSpc>
                <a:spcPts val="3975"/>
              </a:lnSpc>
              <a:buNone/>
            </a:pPr>
            <a:r>
              <a:rPr lang="en-US" sz="3180" dirty="0">
                <a:solidFill>
                  <a:srgbClr val="F5F0F0"/>
                </a:solidFill>
                <a:latin typeface="adonis-web" pitchFamily="34" charset="0"/>
                <a:ea typeface="adonis-web" pitchFamily="34" charset="-122"/>
                <a:cs typeface="adonis-web" pitchFamily="34" charset="-120"/>
              </a:rPr>
              <a:t>Network Configuration</a:t>
            </a:r>
            <a:endParaRPr lang="en-US" sz="3180" dirty="0"/>
          </a:p>
        </p:txBody>
      </p:sp>
      <p:sp>
        <p:nvSpPr>
          <p:cNvPr id="6" name="Text 3"/>
          <p:cNvSpPr/>
          <p:nvPr/>
        </p:nvSpPr>
        <p:spPr>
          <a:xfrm>
            <a:off x="2517696" y="3706773"/>
            <a:ext cx="2836545" cy="3665815"/>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Implementing multicast communication in a distributed system requires proper network configuration and setup. This includes enabling multicast routing protocols, configuring multicast group addresses, and ensuring that all network devices and routers support multicast forwarding.</a:t>
            </a:r>
            <a:endParaRPr lang="en-US" sz="1750" dirty="0"/>
          </a:p>
        </p:txBody>
      </p:sp>
      <p:sp>
        <p:nvSpPr>
          <p:cNvPr id="7" name="Text 4"/>
          <p:cNvSpPr/>
          <p:nvPr/>
        </p:nvSpPr>
        <p:spPr>
          <a:xfrm>
            <a:off x="5903833" y="2474714"/>
            <a:ext cx="2836545" cy="504944"/>
          </a:xfrm>
          <a:prstGeom prst="rect">
            <a:avLst/>
          </a:prstGeom>
          <a:noFill/>
        </p:spPr>
        <p:txBody>
          <a:bodyPr wrap="none" rtlCol="0" anchor="t"/>
          <a:lstStyle/>
          <a:p>
            <a:pPr marL="0" indent="0">
              <a:lnSpc>
                <a:spcPts val="3975"/>
              </a:lnSpc>
              <a:buNone/>
            </a:pPr>
            <a:r>
              <a:rPr lang="en-US" sz="3180" dirty="0">
                <a:solidFill>
                  <a:srgbClr val="F5F0F0"/>
                </a:solidFill>
                <a:latin typeface="adonis-web" pitchFamily="34" charset="0"/>
                <a:ea typeface="adonis-web" pitchFamily="34" charset="-122"/>
                <a:cs typeface="adonis-web" pitchFamily="34" charset="-120"/>
              </a:rPr>
              <a:t>Security</a:t>
            </a:r>
            <a:endParaRPr lang="en-US" sz="3180" dirty="0"/>
          </a:p>
        </p:txBody>
      </p:sp>
      <p:sp>
        <p:nvSpPr>
          <p:cNvPr id="8" name="Text 5"/>
          <p:cNvSpPr/>
          <p:nvPr/>
        </p:nvSpPr>
        <p:spPr>
          <a:xfrm>
            <a:off x="5903833" y="3201829"/>
            <a:ext cx="2836545" cy="3999071"/>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Multicast communication introduces potential security risks, such as unauthorized access to multicast groups or the ability to inject malicious data into the multicast stream. Securing multicast communication is essential and may involve techniques like access control, encryption, and authentication.</a:t>
            </a:r>
            <a:endParaRPr lang="en-US" sz="1750" dirty="0"/>
          </a:p>
        </p:txBody>
      </p:sp>
      <p:sp>
        <p:nvSpPr>
          <p:cNvPr id="9" name="Text 6"/>
          <p:cNvSpPr/>
          <p:nvPr/>
        </p:nvSpPr>
        <p:spPr>
          <a:xfrm>
            <a:off x="9289971" y="2474714"/>
            <a:ext cx="2836545" cy="504944"/>
          </a:xfrm>
          <a:prstGeom prst="rect">
            <a:avLst/>
          </a:prstGeom>
          <a:noFill/>
        </p:spPr>
        <p:txBody>
          <a:bodyPr wrap="none" rtlCol="0" anchor="t"/>
          <a:lstStyle/>
          <a:p>
            <a:pPr marL="0" indent="0">
              <a:lnSpc>
                <a:spcPts val="3975"/>
              </a:lnSpc>
              <a:buNone/>
            </a:pPr>
            <a:r>
              <a:rPr lang="en-US" sz="3180" dirty="0">
                <a:solidFill>
                  <a:srgbClr val="F5F0F0"/>
                </a:solidFill>
                <a:latin typeface="adonis-web" pitchFamily="34" charset="0"/>
                <a:ea typeface="adonis-web" pitchFamily="34" charset="-122"/>
                <a:cs typeface="adonis-web" pitchFamily="34" charset="-120"/>
              </a:rPr>
              <a:t>Compatibility</a:t>
            </a:r>
            <a:endParaRPr lang="en-US" sz="3180" dirty="0"/>
          </a:p>
        </p:txBody>
      </p:sp>
      <p:sp>
        <p:nvSpPr>
          <p:cNvPr id="10" name="Text 7"/>
          <p:cNvSpPr/>
          <p:nvPr/>
        </p:nvSpPr>
        <p:spPr>
          <a:xfrm>
            <a:off x="9289971" y="3201829"/>
            <a:ext cx="2836545" cy="3665815"/>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Ensuring compatibility across different network devices, protocols, and software implementations is crucial for the successful deployment of multicast in a distributed system. This may require the use of standards-based multicast protocols and careful testing to verify interoperability.</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517696" y="4354830"/>
            <a:ext cx="5049917" cy="631150"/>
          </a:xfrm>
          <a:prstGeom prst="rect">
            <a:avLst/>
          </a:prstGeom>
          <a:noFill/>
        </p:spPr>
        <p:txBody>
          <a:bodyPr wrap="none" rtlCol="0" anchor="t"/>
          <a:lstStyle/>
          <a:p>
            <a:pPr marL="0" indent="0">
              <a:lnSpc>
                <a:spcPts val="4970"/>
              </a:lnSpc>
              <a:buNone/>
            </a:pPr>
            <a:r>
              <a:rPr lang="en-US" sz="3975" dirty="0">
                <a:solidFill>
                  <a:srgbClr val="F5F0F0"/>
                </a:solidFill>
                <a:latin typeface="adonis-web" pitchFamily="34" charset="0"/>
                <a:ea typeface="adonis-web" pitchFamily="34" charset="-122"/>
                <a:cs typeface="adonis-web" pitchFamily="34" charset="-120"/>
              </a:rPr>
              <a:t>Conclusion</a:t>
            </a:r>
            <a:endParaRPr lang="en-US" sz="3975" dirty="0"/>
          </a:p>
        </p:txBody>
      </p:sp>
      <p:sp>
        <p:nvSpPr>
          <p:cNvPr id="6" name="Text 2"/>
          <p:cNvSpPr/>
          <p:nvPr/>
        </p:nvSpPr>
        <p:spPr>
          <a:xfrm>
            <a:off x="2517775" y="5319395"/>
            <a:ext cx="10319385" cy="1332865"/>
          </a:xfrm>
          <a:prstGeom prst="rect">
            <a:avLst/>
          </a:prstGeom>
          <a:noFill/>
        </p:spPr>
        <p:txBody>
          <a:bodyPr wrap="square" rtlCol="0" anchor="t"/>
          <a:lstStyle/>
          <a:p>
            <a:pPr marL="0" indent="0" algn="just">
              <a:lnSpc>
                <a:spcPts val="2625"/>
              </a:lnSpc>
              <a:buNone/>
            </a:pPr>
            <a:r>
              <a:rPr lang="en-US" dirty="0">
                <a:solidFill>
                  <a:srgbClr val="E2E6E9"/>
                </a:solidFill>
                <a:latin typeface="adonis-web" pitchFamily="34" charset="0"/>
                <a:ea typeface="adonis-web" pitchFamily="34" charset="-122"/>
                <a:cs typeface="adonis-web" pitchFamily="34" charset="-120"/>
              </a:rPr>
              <a:t>In summary, multicast communication is a powerful mechanism for efficient and scalable data distribution in distributed systems. Multicast Communication can be used for different purposes based on the requirements. It also used in Distributed System for the sharing the data and files between the systems and servers.</a:t>
            </a:r>
            <a:endParaRPr lang="en-US" dirty="0">
              <a:solidFill>
                <a:srgbClr val="E2E6E9"/>
              </a:solidFill>
              <a:latin typeface="adonis-web" pitchFamily="34" charset="0"/>
              <a:ea typeface="adonis-web" pitchFamily="34" charset="-122"/>
              <a:cs typeface="adonis-web" pitchFamily="34"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2813685" y="574238"/>
            <a:ext cx="9003030" cy="6176010"/>
          </a:xfrm>
          <a:prstGeom prst="rect">
            <a:avLst/>
          </a:prstGeom>
        </p:spPr>
      </p:pic>
      <p:sp>
        <p:nvSpPr>
          <p:cNvPr id="5" name="Text 1"/>
          <p:cNvSpPr/>
          <p:nvPr/>
        </p:nvSpPr>
        <p:spPr>
          <a:xfrm>
            <a:off x="2813685" y="7062907"/>
            <a:ext cx="4738449" cy="592336"/>
          </a:xfrm>
          <a:prstGeom prst="rect">
            <a:avLst/>
          </a:prstGeom>
          <a:noFill/>
        </p:spPr>
        <p:txBody>
          <a:bodyPr wrap="none" rtlCol="0" anchor="t"/>
          <a:lstStyle/>
          <a:p>
            <a:pPr marL="0" indent="0">
              <a:lnSpc>
                <a:spcPts val="4665"/>
              </a:lnSpc>
              <a:buNone/>
            </a:pPr>
            <a:endParaRPr lang="en-US" sz="373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748951"/>
          </a:xfrm>
          <a:prstGeom prst="rect">
            <a:avLst/>
          </a:prstGeom>
          <a:solidFill>
            <a:srgbClr val="09151A">
              <a:alpha val="75000"/>
            </a:srgbClr>
          </a:solidFill>
        </p:spPr>
      </p:sp>
      <p:sp>
        <p:nvSpPr>
          <p:cNvPr id="4" name="Text 1"/>
          <p:cNvSpPr/>
          <p:nvPr/>
        </p:nvSpPr>
        <p:spPr>
          <a:xfrm>
            <a:off x="3956685" y="427990"/>
            <a:ext cx="5655310" cy="598170"/>
          </a:xfrm>
          <a:prstGeom prst="rect">
            <a:avLst/>
          </a:prstGeom>
          <a:noFill/>
        </p:spPr>
        <p:txBody>
          <a:bodyPr wrap="none" rtlCol="0" anchor="t"/>
          <a:lstStyle/>
          <a:p>
            <a:pPr marL="0" indent="0">
              <a:lnSpc>
                <a:spcPts val="2785"/>
              </a:lnSpc>
              <a:buNone/>
            </a:pPr>
            <a:r>
              <a:rPr lang="en-US" sz="3600" dirty="0">
                <a:solidFill>
                  <a:srgbClr val="F5F0F0"/>
                </a:solidFill>
                <a:latin typeface="adonis-web" pitchFamily="34" charset="0"/>
                <a:ea typeface="adonis-web" pitchFamily="34" charset="-122"/>
                <a:cs typeface="adonis-web" pitchFamily="34" charset="-120"/>
              </a:rPr>
              <a:t>What is Communication?</a:t>
            </a:r>
            <a:endParaRPr lang="en-US" sz="3600" dirty="0">
              <a:solidFill>
                <a:srgbClr val="F5F0F0"/>
              </a:solidFill>
              <a:latin typeface="adonis-web" pitchFamily="34" charset="0"/>
              <a:ea typeface="adonis-web" pitchFamily="34" charset="-122"/>
              <a:cs typeface="adonis-web" pitchFamily="34" charset="-120"/>
            </a:endParaRPr>
          </a:p>
        </p:txBody>
      </p:sp>
      <p:sp>
        <p:nvSpPr>
          <p:cNvPr id="5" name="Text 2"/>
          <p:cNvSpPr/>
          <p:nvPr/>
        </p:nvSpPr>
        <p:spPr>
          <a:xfrm>
            <a:off x="1884680" y="1092200"/>
            <a:ext cx="11400790" cy="466725"/>
          </a:xfrm>
          <a:prstGeom prst="rect">
            <a:avLst/>
          </a:prstGeom>
          <a:noFill/>
        </p:spPr>
        <p:txBody>
          <a:bodyPr wrap="square" rtlCol="0" anchor="t"/>
          <a:lstStyle/>
          <a:p>
            <a:pPr marL="0" indent="0" algn="just">
              <a:lnSpc>
                <a:spcPct val="100000"/>
              </a:lnSpc>
              <a:buNone/>
            </a:pPr>
            <a:r>
              <a:rPr lang="en-US" sz="2000" dirty="0">
                <a:solidFill>
                  <a:srgbClr val="E2E6E9"/>
                </a:solidFill>
                <a:latin typeface="adonis-web" pitchFamily="34" charset="0"/>
                <a:ea typeface="adonis-web" pitchFamily="34" charset="-122"/>
                <a:cs typeface="adonis-web" pitchFamily="34" charset="-120"/>
              </a:rPr>
              <a:t>Communication is the process of exchanging information, ideas, or messages between individuals or groups. It can occur through various mediums such as speech, writing, gestures, or technology.</a:t>
            </a:r>
            <a:endParaRPr lang="en-US" sz="2000" dirty="0">
              <a:solidFill>
                <a:srgbClr val="E2E6E9"/>
              </a:solidFill>
              <a:latin typeface="adonis-web" pitchFamily="34" charset="0"/>
              <a:ea typeface="adonis-web" pitchFamily="34" charset="-122"/>
              <a:cs typeface="adonis-web" pitchFamily="34" charset="-120"/>
            </a:endParaRPr>
          </a:p>
        </p:txBody>
      </p:sp>
      <p:sp>
        <p:nvSpPr>
          <p:cNvPr id="6" name="Text 3"/>
          <p:cNvSpPr/>
          <p:nvPr/>
        </p:nvSpPr>
        <p:spPr>
          <a:xfrm>
            <a:off x="3956923" y="1733431"/>
            <a:ext cx="6716435" cy="699730"/>
          </a:xfrm>
          <a:prstGeom prst="rect">
            <a:avLst/>
          </a:prstGeom>
          <a:noFill/>
        </p:spPr>
        <p:txBody>
          <a:bodyPr wrap="square" rtlCol="0" anchor="t"/>
          <a:lstStyle/>
          <a:p>
            <a:pPr marL="0" indent="0">
              <a:lnSpc>
                <a:spcPts val="1835"/>
              </a:lnSpc>
              <a:buNone/>
            </a:pPr>
            <a:endParaRPr lang="en-US" sz="1225" dirty="0"/>
          </a:p>
        </p:txBody>
      </p:sp>
      <p:pic>
        <p:nvPicPr>
          <p:cNvPr id="7" name="Image 1" descr="preencoded.png"/>
          <p:cNvPicPr>
            <a:picLocks noChangeAspect="1"/>
          </p:cNvPicPr>
          <p:nvPr/>
        </p:nvPicPr>
        <p:blipFill>
          <a:blip r:embed="rId2"/>
          <a:stretch>
            <a:fillRect/>
          </a:stretch>
        </p:blipFill>
        <p:spPr>
          <a:xfrm>
            <a:off x="3361055" y="2121535"/>
            <a:ext cx="7908925" cy="4529455"/>
          </a:xfrm>
          <a:prstGeom prst="rect">
            <a:avLst/>
          </a:prstGeom>
        </p:spPr>
      </p:pic>
      <p:sp>
        <p:nvSpPr>
          <p:cNvPr id="8" name="Text 4"/>
          <p:cNvSpPr/>
          <p:nvPr/>
        </p:nvSpPr>
        <p:spPr>
          <a:xfrm>
            <a:off x="3956923" y="7213402"/>
            <a:ext cx="6716435" cy="233243"/>
          </a:xfrm>
          <a:prstGeom prst="rect">
            <a:avLst/>
          </a:prstGeom>
          <a:noFill/>
        </p:spPr>
        <p:txBody>
          <a:bodyPr wrap="none" rtlCol="0" anchor="t"/>
          <a:lstStyle/>
          <a:p>
            <a:pPr marL="0" indent="0">
              <a:lnSpc>
                <a:spcPts val="1835"/>
              </a:lnSpc>
              <a:buNone/>
            </a:pPr>
            <a:endParaRPr lang="en-US" sz="1225" dirty="0"/>
          </a:p>
        </p:txBody>
      </p:sp>
      <p:sp>
        <p:nvSpPr>
          <p:cNvPr id="9" name="Text 5"/>
          <p:cNvSpPr/>
          <p:nvPr/>
        </p:nvSpPr>
        <p:spPr>
          <a:xfrm>
            <a:off x="1958975" y="6777990"/>
            <a:ext cx="11400155" cy="1104265"/>
          </a:xfrm>
          <a:prstGeom prst="rect">
            <a:avLst/>
          </a:prstGeom>
          <a:noFill/>
        </p:spPr>
        <p:txBody>
          <a:bodyPr wrap="square" rtlCol="0" anchor="t"/>
          <a:lstStyle/>
          <a:p>
            <a:pPr marL="0" indent="0" algn="just">
              <a:lnSpc>
                <a:spcPct val="100000"/>
              </a:lnSpc>
              <a:buNone/>
            </a:pPr>
            <a:r>
              <a:rPr lang="en-US" sz="2000" dirty="0">
                <a:solidFill>
                  <a:srgbClr val="E2E6E9"/>
                </a:solidFill>
                <a:latin typeface="adonis-web" pitchFamily="34" charset="0"/>
                <a:ea typeface="adonis-web" pitchFamily="34" charset="-122"/>
                <a:cs typeface="adonis-web" pitchFamily="34" charset="-120"/>
              </a:rPr>
              <a:t>In Computer Network, Communication is a networking technique where data or Information is sent from one sender to another specific recipients using different protocols and standards. </a:t>
            </a:r>
            <a:endParaRPr lang="en-US" sz="2000" dirty="0">
              <a:solidFill>
                <a:srgbClr val="E2E6E9"/>
              </a:solidFill>
              <a:latin typeface="adonis-web" pitchFamily="34" charset="0"/>
              <a:ea typeface="adonis-web" pitchFamily="34" charset="-122"/>
              <a:cs typeface="adonis-web"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795218"/>
            <a:ext cx="5793819" cy="504944"/>
          </a:xfrm>
          <a:prstGeom prst="rect">
            <a:avLst/>
          </a:prstGeom>
          <a:noFill/>
        </p:spPr>
        <p:txBody>
          <a:bodyPr wrap="none" rtlCol="0" anchor="t"/>
          <a:lstStyle/>
          <a:p>
            <a:pPr marL="0" indent="0">
              <a:lnSpc>
                <a:spcPts val="3975"/>
              </a:lnSpc>
              <a:buNone/>
            </a:pPr>
            <a:r>
              <a:rPr lang="en-US" sz="3180" dirty="0">
                <a:solidFill>
                  <a:srgbClr val="F5F0F0"/>
                </a:solidFill>
                <a:latin typeface="adonis-web" pitchFamily="34" charset="0"/>
                <a:ea typeface="adonis-web" pitchFamily="34" charset="-122"/>
                <a:cs typeface="adonis-web" pitchFamily="34" charset="-120"/>
              </a:rPr>
              <a:t>Types of Communication Methods</a:t>
            </a:r>
            <a:endParaRPr lang="en-US" sz="3180" dirty="0"/>
          </a:p>
        </p:txBody>
      </p:sp>
      <p:pic>
        <p:nvPicPr>
          <p:cNvPr id="5" name="Image 1" descr="preencoded.png"/>
          <p:cNvPicPr>
            <a:picLocks noChangeAspect="1"/>
          </p:cNvPicPr>
          <p:nvPr/>
        </p:nvPicPr>
        <p:blipFill>
          <a:blip r:embed="rId2"/>
          <a:stretch>
            <a:fillRect/>
          </a:stretch>
        </p:blipFill>
        <p:spPr>
          <a:xfrm>
            <a:off x="2517775" y="1800225"/>
            <a:ext cx="2836545" cy="3623945"/>
          </a:xfrm>
          <a:prstGeom prst="rect">
            <a:avLst/>
          </a:prstGeom>
        </p:spPr>
      </p:pic>
      <p:sp>
        <p:nvSpPr>
          <p:cNvPr id="6" name="Text 2"/>
          <p:cNvSpPr/>
          <p:nvPr/>
        </p:nvSpPr>
        <p:spPr>
          <a:xfrm>
            <a:off x="2517696" y="5708134"/>
            <a:ext cx="2524958" cy="315635"/>
          </a:xfrm>
          <a:prstGeom prst="rect">
            <a:avLst/>
          </a:prstGeom>
          <a:noFill/>
        </p:spPr>
        <p:txBody>
          <a:bodyPr wrap="none" rtlCol="0" anchor="t"/>
          <a:lstStyle/>
          <a:p>
            <a:pPr marL="0" indent="0">
              <a:lnSpc>
                <a:spcPts val="2485"/>
              </a:lnSpc>
              <a:buNone/>
            </a:pPr>
            <a:r>
              <a:rPr lang="en-US" sz="1990" dirty="0">
                <a:solidFill>
                  <a:srgbClr val="F5F0F0"/>
                </a:solidFill>
                <a:latin typeface="adonis-web" pitchFamily="34" charset="0"/>
                <a:ea typeface="adonis-web" pitchFamily="34" charset="-122"/>
                <a:cs typeface="adonis-web" pitchFamily="34" charset="-120"/>
              </a:rPr>
              <a:t>Unicast</a:t>
            </a:r>
            <a:endParaRPr lang="en-US" sz="1990" dirty="0"/>
          </a:p>
        </p:txBody>
      </p:sp>
      <p:sp>
        <p:nvSpPr>
          <p:cNvPr id="7" name="Text 3"/>
          <p:cNvSpPr/>
          <p:nvPr/>
        </p:nvSpPr>
        <p:spPr>
          <a:xfrm>
            <a:off x="2517061" y="6235144"/>
            <a:ext cx="2836545" cy="999768"/>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One-to-one communication between a single sender and receiver.</a:t>
            </a:r>
            <a:endParaRPr lang="en-US" sz="1750" dirty="0"/>
          </a:p>
        </p:txBody>
      </p:sp>
      <p:pic>
        <p:nvPicPr>
          <p:cNvPr id="8" name="Image 2" descr="preencoded.png"/>
          <p:cNvPicPr>
            <a:picLocks noChangeAspect="1"/>
          </p:cNvPicPr>
          <p:nvPr/>
        </p:nvPicPr>
        <p:blipFill>
          <a:blip r:embed="rId3"/>
          <a:stretch>
            <a:fillRect/>
          </a:stretch>
        </p:blipFill>
        <p:spPr>
          <a:xfrm>
            <a:off x="5903833" y="1799987"/>
            <a:ext cx="2836545" cy="3646884"/>
          </a:xfrm>
          <a:prstGeom prst="rect">
            <a:avLst/>
          </a:prstGeom>
        </p:spPr>
      </p:pic>
      <p:sp>
        <p:nvSpPr>
          <p:cNvPr id="9" name="Text 4"/>
          <p:cNvSpPr/>
          <p:nvPr/>
        </p:nvSpPr>
        <p:spPr>
          <a:xfrm>
            <a:off x="5903833" y="5696783"/>
            <a:ext cx="2524958" cy="315635"/>
          </a:xfrm>
          <a:prstGeom prst="rect">
            <a:avLst/>
          </a:prstGeom>
          <a:noFill/>
        </p:spPr>
        <p:txBody>
          <a:bodyPr wrap="none" rtlCol="0" anchor="t"/>
          <a:lstStyle/>
          <a:p>
            <a:pPr marL="0" indent="0">
              <a:lnSpc>
                <a:spcPts val="2485"/>
              </a:lnSpc>
              <a:buNone/>
            </a:pPr>
            <a:r>
              <a:rPr lang="en-US" sz="1990" dirty="0">
                <a:solidFill>
                  <a:srgbClr val="F5F0F0"/>
                </a:solidFill>
                <a:latin typeface="adonis-web" pitchFamily="34" charset="0"/>
                <a:ea typeface="adonis-web" pitchFamily="34" charset="-122"/>
                <a:cs typeface="adonis-web" pitchFamily="34" charset="-120"/>
              </a:rPr>
              <a:t>Multicast</a:t>
            </a:r>
            <a:endParaRPr lang="en-US" sz="1990" dirty="0"/>
          </a:p>
        </p:txBody>
      </p:sp>
      <p:sp>
        <p:nvSpPr>
          <p:cNvPr id="10" name="Text 5"/>
          <p:cNvSpPr/>
          <p:nvPr/>
        </p:nvSpPr>
        <p:spPr>
          <a:xfrm>
            <a:off x="5903833" y="6234589"/>
            <a:ext cx="2836545" cy="999768"/>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One-to-many communication from a single sender to a select group.</a:t>
            </a:r>
            <a:endParaRPr lang="en-US" sz="1750" dirty="0"/>
          </a:p>
        </p:txBody>
      </p:sp>
      <p:pic>
        <p:nvPicPr>
          <p:cNvPr id="11" name="Image 3" descr="preencoded.png"/>
          <p:cNvPicPr>
            <a:picLocks noChangeAspect="1"/>
          </p:cNvPicPr>
          <p:nvPr/>
        </p:nvPicPr>
        <p:blipFill>
          <a:blip r:embed="rId4"/>
          <a:stretch>
            <a:fillRect/>
          </a:stretch>
        </p:blipFill>
        <p:spPr>
          <a:xfrm>
            <a:off x="9289971" y="1799987"/>
            <a:ext cx="2836545" cy="3646884"/>
          </a:xfrm>
          <a:prstGeom prst="rect">
            <a:avLst/>
          </a:prstGeom>
        </p:spPr>
      </p:pic>
      <p:sp>
        <p:nvSpPr>
          <p:cNvPr id="12" name="Text 6"/>
          <p:cNvSpPr/>
          <p:nvPr/>
        </p:nvSpPr>
        <p:spPr>
          <a:xfrm>
            <a:off x="9289971" y="5696783"/>
            <a:ext cx="2524958" cy="315635"/>
          </a:xfrm>
          <a:prstGeom prst="rect">
            <a:avLst/>
          </a:prstGeom>
          <a:noFill/>
        </p:spPr>
        <p:txBody>
          <a:bodyPr wrap="none" rtlCol="0" anchor="t"/>
          <a:lstStyle/>
          <a:p>
            <a:pPr marL="0" indent="0">
              <a:lnSpc>
                <a:spcPts val="2485"/>
              </a:lnSpc>
              <a:buNone/>
            </a:pPr>
            <a:r>
              <a:rPr lang="en-US" sz="1990" dirty="0">
                <a:solidFill>
                  <a:srgbClr val="F5F0F0"/>
                </a:solidFill>
                <a:latin typeface="adonis-web" pitchFamily="34" charset="0"/>
                <a:ea typeface="adonis-web" pitchFamily="34" charset="-122"/>
                <a:cs typeface="adonis-web" pitchFamily="34" charset="-120"/>
              </a:rPr>
              <a:t>Broadcast</a:t>
            </a:r>
            <a:endParaRPr lang="en-US" sz="1990" dirty="0"/>
          </a:p>
        </p:txBody>
      </p:sp>
      <p:sp>
        <p:nvSpPr>
          <p:cNvPr id="13" name="Text 7"/>
          <p:cNvSpPr/>
          <p:nvPr/>
        </p:nvSpPr>
        <p:spPr>
          <a:xfrm>
            <a:off x="9289971" y="6234589"/>
            <a:ext cx="2836545" cy="999768"/>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One-to-all communication from a single sender to all possible receivers.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pic>
        <p:nvPicPr>
          <p:cNvPr id="4" name="Image 1" descr="preencoded.png"/>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2279333"/>
            <a:ext cx="4039910" cy="504944"/>
          </a:xfrm>
          <a:prstGeom prst="rect">
            <a:avLst/>
          </a:prstGeom>
          <a:noFill/>
        </p:spPr>
        <p:txBody>
          <a:bodyPr wrap="none" rtlCol="0" anchor="t"/>
          <a:lstStyle/>
          <a:p>
            <a:pPr marL="0" indent="0">
              <a:lnSpc>
                <a:spcPts val="3975"/>
              </a:lnSpc>
              <a:buNone/>
            </a:pPr>
            <a:r>
              <a:rPr lang="en-US" sz="3180" dirty="0">
                <a:solidFill>
                  <a:srgbClr val="F5F0F0"/>
                </a:solidFill>
                <a:latin typeface="adonis-web" pitchFamily="34" charset="0"/>
                <a:ea typeface="adonis-web" pitchFamily="34" charset="-122"/>
                <a:cs typeface="adonis-web" pitchFamily="34" charset="-120"/>
              </a:rPr>
              <a:t>MULTICAST</a:t>
            </a:r>
            <a:endParaRPr lang="en-US" sz="3180" dirty="0"/>
          </a:p>
        </p:txBody>
      </p:sp>
      <p:sp>
        <p:nvSpPr>
          <p:cNvPr id="6" name="Text 2"/>
          <p:cNvSpPr/>
          <p:nvPr/>
        </p:nvSpPr>
        <p:spPr>
          <a:xfrm>
            <a:off x="6319599" y="3034189"/>
            <a:ext cx="7477601" cy="1333024"/>
          </a:xfrm>
          <a:prstGeom prst="rect">
            <a:avLst/>
          </a:prstGeom>
          <a:noFill/>
        </p:spPr>
        <p:txBody>
          <a:bodyPr wrap="square" rtlCol="0" anchor="t"/>
          <a:lstStyle/>
          <a:p>
            <a:pPr marL="0" indent="0" algn="just">
              <a:lnSpc>
                <a:spcPct val="100000"/>
              </a:lnSpc>
              <a:buNone/>
            </a:pPr>
            <a:r>
              <a:rPr lang="en-US" sz="1750" dirty="0">
                <a:solidFill>
                  <a:srgbClr val="E2E6E9"/>
                </a:solidFill>
                <a:latin typeface="adonis-web" pitchFamily="34" charset="0"/>
                <a:ea typeface="adonis-web" pitchFamily="34" charset="-122"/>
                <a:cs typeface="adonis-web" pitchFamily="34" charset="-120"/>
              </a:rPr>
              <a:t>Multicast is a communication method where data is transmitted from a single source to multiple destinations simultaneously. Unlike traditional unicast communication, where data is sent from one point to another, multicast allows a single sender to transmit information to a group of receivers.</a:t>
            </a:r>
            <a:endParaRPr lang="en-US" sz="1750" dirty="0"/>
          </a:p>
        </p:txBody>
      </p:sp>
      <p:sp>
        <p:nvSpPr>
          <p:cNvPr id="7" name="Text 3"/>
          <p:cNvSpPr/>
          <p:nvPr/>
        </p:nvSpPr>
        <p:spPr>
          <a:xfrm>
            <a:off x="6319599" y="4617125"/>
            <a:ext cx="7477601" cy="1333024"/>
          </a:xfrm>
          <a:prstGeom prst="rect">
            <a:avLst/>
          </a:prstGeom>
          <a:noFill/>
        </p:spPr>
        <p:txBody>
          <a:bodyPr wrap="square" rtlCol="0" anchor="t"/>
          <a:lstStyle/>
          <a:p>
            <a:pPr marL="0" indent="0" algn="just">
              <a:lnSpc>
                <a:spcPts val="2625"/>
              </a:lnSpc>
              <a:buNone/>
            </a:pPr>
            <a:r>
              <a:rPr lang="en-US" sz="1750" dirty="0">
                <a:solidFill>
                  <a:srgbClr val="E2E6E9"/>
                </a:solidFill>
                <a:latin typeface="adonis-web" pitchFamily="34" charset="0"/>
                <a:ea typeface="adonis-web" pitchFamily="34" charset="-122"/>
                <a:cs typeface="adonis-web" pitchFamily="34" charset="-120"/>
              </a:rPr>
              <a:t>The key characteristic of multicast is that the data is only copied once on the network, and then distributed to the group of interested receivers. This approach is more efficient than sending individual copies of the data to each recipient, as it reduces network congestion and resource utilization.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672709"/>
            <a:ext cx="7964210" cy="504944"/>
          </a:xfrm>
          <a:prstGeom prst="rect">
            <a:avLst/>
          </a:prstGeom>
          <a:noFill/>
        </p:spPr>
        <p:txBody>
          <a:bodyPr wrap="none" rtlCol="0" anchor="t"/>
          <a:lstStyle/>
          <a:p>
            <a:pPr marL="0" indent="0">
              <a:lnSpc>
                <a:spcPts val="3975"/>
              </a:lnSpc>
              <a:buNone/>
            </a:pPr>
            <a:r>
              <a:rPr lang="en-US" sz="3180" dirty="0">
                <a:solidFill>
                  <a:srgbClr val="F5F0F0"/>
                </a:solidFill>
                <a:latin typeface="adonis-web" pitchFamily="34" charset="0"/>
                <a:ea typeface="adonis-web" pitchFamily="34" charset="-122"/>
                <a:cs typeface="adonis-web" pitchFamily="34" charset="-120"/>
              </a:rPr>
              <a:t>The Protocol Used in Multicast Communication</a:t>
            </a:r>
            <a:endParaRPr lang="en-US" sz="3180" dirty="0"/>
          </a:p>
        </p:txBody>
      </p:sp>
      <p:sp>
        <p:nvSpPr>
          <p:cNvPr id="5" name="Shape 2"/>
          <p:cNvSpPr/>
          <p:nvPr/>
        </p:nvSpPr>
        <p:spPr>
          <a:xfrm>
            <a:off x="2517696" y="2871907"/>
            <a:ext cx="499943" cy="499943"/>
          </a:xfrm>
          <a:prstGeom prst="roundRect">
            <a:avLst>
              <a:gd name="adj" fmla="val 20000"/>
            </a:avLst>
          </a:prstGeom>
          <a:solidFill>
            <a:srgbClr val="003180"/>
          </a:solidFill>
          <a:ln w="7620">
            <a:solidFill>
              <a:srgbClr val="194A99"/>
            </a:solidFill>
            <a:prstDash val="solid"/>
          </a:ln>
        </p:spPr>
      </p:sp>
      <p:sp>
        <p:nvSpPr>
          <p:cNvPr id="6" name="Text 3"/>
          <p:cNvSpPr/>
          <p:nvPr/>
        </p:nvSpPr>
        <p:spPr>
          <a:xfrm>
            <a:off x="2684859" y="2970371"/>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1</a:t>
            </a:r>
            <a:endParaRPr lang="en-US" sz="2385" dirty="0"/>
          </a:p>
        </p:txBody>
      </p:sp>
      <p:sp>
        <p:nvSpPr>
          <p:cNvPr id="7" name="Text 4"/>
          <p:cNvSpPr/>
          <p:nvPr/>
        </p:nvSpPr>
        <p:spPr>
          <a:xfrm>
            <a:off x="3239810" y="2871907"/>
            <a:ext cx="3964305" cy="631269"/>
          </a:xfrm>
          <a:prstGeom prst="rect">
            <a:avLst/>
          </a:prstGeom>
          <a:noFill/>
        </p:spPr>
        <p:txBody>
          <a:bodyPr wrap="squar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Internet Group Management Protocol (IGMP)</a:t>
            </a:r>
            <a:endParaRPr lang="en-US" sz="1990" dirty="0"/>
          </a:p>
        </p:txBody>
      </p:sp>
      <p:sp>
        <p:nvSpPr>
          <p:cNvPr id="8" name="Text 5"/>
          <p:cNvSpPr/>
          <p:nvPr/>
        </p:nvSpPr>
        <p:spPr>
          <a:xfrm>
            <a:off x="3239810" y="3636407"/>
            <a:ext cx="3964305" cy="1333024"/>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IGMP is the standard protocol used to manage multicast group membership. It allows hosts to join and leave multicast groups.</a:t>
            </a:r>
            <a:endParaRPr lang="en-US" sz="1750" dirty="0"/>
          </a:p>
        </p:txBody>
      </p:sp>
      <p:sp>
        <p:nvSpPr>
          <p:cNvPr id="9" name="Shape 6"/>
          <p:cNvSpPr/>
          <p:nvPr/>
        </p:nvSpPr>
        <p:spPr>
          <a:xfrm>
            <a:off x="7426285" y="2871907"/>
            <a:ext cx="499943" cy="499943"/>
          </a:xfrm>
          <a:prstGeom prst="roundRect">
            <a:avLst>
              <a:gd name="adj" fmla="val 20000"/>
            </a:avLst>
          </a:prstGeom>
          <a:solidFill>
            <a:srgbClr val="003180"/>
          </a:solidFill>
          <a:ln w="7620">
            <a:solidFill>
              <a:srgbClr val="194A99"/>
            </a:solidFill>
            <a:prstDash val="solid"/>
          </a:ln>
        </p:spPr>
      </p:sp>
      <p:sp>
        <p:nvSpPr>
          <p:cNvPr id="10" name="Text 7"/>
          <p:cNvSpPr/>
          <p:nvPr/>
        </p:nvSpPr>
        <p:spPr>
          <a:xfrm>
            <a:off x="7593449" y="2970371"/>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2</a:t>
            </a:r>
            <a:endParaRPr lang="en-US" sz="2385" dirty="0"/>
          </a:p>
        </p:txBody>
      </p:sp>
      <p:sp>
        <p:nvSpPr>
          <p:cNvPr id="11" name="Text 8"/>
          <p:cNvSpPr/>
          <p:nvPr/>
        </p:nvSpPr>
        <p:spPr>
          <a:xfrm>
            <a:off x="8148399" y="2871907"/>
            <a:ext cx="3964305" cy="631269"/>
          </a:xfrm>
          <a:prstGeom prst="rect">
            <a:avLst/>
          </a:prstGeom>
          <a:noFill/>
        </p:spPr>
        <p:txBody>
          <a:bodyPr wrap="squar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Protocol Independent Multicast (PIM)</a:t>
            </a:r>
            <a:endParaRPr lang="en-US" sz="1990" dirty="0"/>
          </a:p>
        </p:txBody>
      </p:sp>
      <p:sp>
        <p:nvSpPr>
          <p:cNvPr id="12" name="Text 9"/>
          <p:cNvSpPr/>
          <p:nvPr/>
        </p:nvSpPr>
        <p:spPr>
          <a:xfrm>
            <a:off x="8148399" y="3636407"/>
            <a:ext cx="3964305" cy="1333024"/>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PIM is the routing protocol used to build multicast distribution trees and forward multicast traffic. It works with both IPv4 and IPv6 networks.</a:t>
            </a:r>
            <a:endParaRPr lang="en-US" sz="1750" dirty="0"/>
          </a:p>
        </p:txBody>
      </p:sp>
      <p:sp>
        <p:nvSpPr>
          <p:cNvPr id="13" name="Shape 10"/>
          <p:cNvSpPr/>
          <p:nvPr/>
        </p:nvSpPr>
        <p:spPr>
          <a:xfrm>
            <a:off x="2517696" y="5441513"/>
            <a:ext cx="499943" cy="499943"/>
          </a:xfrm>
          <a:prstGeom prst="roundRect">
            <a:avLst>
              <a:gd name="adj" fmla="val 20000"/>
            </a:avLst>
          </a:prstGeom>
          <a:solidFill>
            <a:srgbClr val="003180"/>
          </a:solidFill>
          <a:ln w="7620">
            <a:solidFill>
              <a:srgbClr val="194A99"/>
            </a:solidFill>
            <a:prstDash val="solid"/>
          </a:ln>
        </p:spPr>
      </p:sp>
      <p:sp>
        <p:nvSpPr>
          <p:cNvPr id="14" name="Text 11"/>
          <p:cNvSpPr/>
          <p:nvPr/>
        </p:nvSpPr>
        <p:spPr>
          <a:xfrm>
            <a:off x="2684859" y="5539978"/>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3</a:t>
            </a:r>
            <a:endParaRPr lang="en-US" sz="2385" dirty="0"/>
          </a:p>
        </p:txBody>
      </p:sp>
      <p:sp>
        <p:nvSpPr>
          <p:cNvPr id="15" name="Text 12"/>
          <p:cNvSpPr/>
          <p:nvPr/>
        </p:nvSpPr>
        <p:spPr>
          <a:xfrm>
            <a:off x="3239810" y="5441513"/>
            <a:ext cx="3815715"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Real-Time Transport Protocol (RTP)</a:t>
            </a:r>
            <a:endParaRPr lang="en-US" sz="1990" dirty="0"/>
          </a:p>
        </p:txBody>
      </p:sp>
      <p:sp>
        <p:nvSpPr>
          <p:cNvPr id="16" name="Text 13"/>
          <p:cNvSpPr/>
          <p:nvPr/>
        </p:nvSpPr>
        <p:spPr>
          <a:xfrm>
            <a:off x="3239810" y="5890379"/>
            <a:ext cx="8872776" cy="666512"/>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RTP provides end-to-end network transport functions suitable for applications transmitting real-time data, such as audio and video.</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830467"/>
            <a:ext cx="6843474" cy="504944"/>
          </a:xfrm>
          <a:prstGeom prst="rect">
            <a:avLst/>
          </a:prstGeom>
          <a:noFill/>
        </p:spPr>
        <p:txBody>
          <a:bodyPr wrap="none" rtlCol="0" anchor="t"/>
          <a:lstStyle/>
          <a:p>
            <a:pPr marL="0" indent="0">
              <a:lnSpc>
                <a:spcPts val="3975"/>
              </a:lnSpc>
              <a:buNone/>
            </a:pPr>
            <a:r>
              <a:rPr lang="en-US" sz="3180" dirty="0">
                <a:solidFill>
                  <a:srgbClr val="F5F0F0"/>
                </a:solidFill>
                <a:latin typeface="adonis-web" pitchFamily="34" charset="0"/>
                <a:ea typeface="adonis-web" pitchFamily="34" charset="-122"/>
                <a:cs typeface="adonis-web" pitchFamily="34" charset="-120"/>
              </a:rPr>
              <a:t>Advantages of Multicast Communication</a:t>
            </a:r>
            <a:endParaRPr lang="en-US" sz="3180" dirty="0"/>
          </a:p>
        </p:txBody>
      </p:sp>
      <p:sp>
        <p:nvSpPr>
          <p:cNvPr id="5" name="Shape 2"/>
          <p:cNvSpPr/>
          <p:nvPr/>
        </p:nvSpPr>
        <p:spPr>
          <a:xfrm>
            <a:off x="2517696" y="3029664"/>
            <a:ext cx="499943" cy="499943"/>
          </a:xfrm>
          <a:prstGeom prst="roundRect">
            <a:avLst>
              <a:gd name="adj" fmla="val 20000"/>
            </a:avLst>
          </a:prstGeom>
          <a:solidFill>
            <a:srgbClr val="003180"/>
          </a:solidFill>
          <a:ln w="7620">
            <a:solidFill>
              <a:srgbClr val="194A99"/>
            </a:solidFill>
            <a:prstDash val="solid"/>
          </a:ln>
        </p:spPr>
      </p:sp>
      <p:sp>
        <p:nvSpPr>
          <p:cNvPr id="6" name="Text 3"/>
          <p:cNvSpPr/>
          <p:nvPr/>
        </p:nvSpPr>
        <p:spPr>
          <a:xfrm>
            <a:off x="2684859" y="3128129"/>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1</a:t>
            </a:r>
            <a:endParaRPr lang="en-US" sz="2385" dirty="0"/>
          </a:p>
        </p:txBody>
      </p:sp>
      <p:sp>
        <p:nvSpPr>
          <p:cNvPr id="7" name="Text 4"/>
          <p:cNvSpPr/>
          <p:nvPr/>
        </p:nvSpPr>
        <p:spPr>
          <a:xfrm>
            <a:off x="3239810" y="3029664"/>
            <a:ext cx="2524958"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Efficient Data Delivery</a:t>
            </a:r>
            <a:endParaRPr lang="en-US" sz="1990" dirty="0"/>
          </a:p>
        </p:txBody>
      </p:sp>
      <p:sp>
        <p:nvSpPr>
          <p:cNvPr id="8" name="Text 5"/>
          <p:cNvSpPr/>
          <p:nvPr/>
        </p:nvSpPr>
        <p:spPr>
          <a:xfrm>
            <a:off x="3239810" y="3478530"/>
            <a:ext cx="3964305" cy="1333024"/>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Multicast reduces network bandwidth by only transmitting data once, rather than sending individual copies to each recipient.</a:t>
            </a:r>
            <a:endParaRPr lang="en-US" sz="1750" dirty="0"/>
          </a:p>
        </p:txBody>
      </p:sp>
      <p:sp>
        <p:nvSpPr>
          <p:cNvPr id="9" name="Shape 6"/>
          <p:cNvSpPr/>
          <p:nvPr/>
        </p:nvSpPr>
        <p:spPr>
          <a:xfrm>
            <a:off x="7426285" y="3029664"/>
            <a:ext cx="499943" cy="499943"/>
          </a:xfrm>
          <a:prstGeom prst="roundRect">
            <a:avLst>
              <a:gd name="adj" fmla="val 20000"/>
            </a:avLst>
          </a:prstGeom>
          <a:solidFill>
            <a:srgbClr val="003180"/>
          </a:solidFill>
          <a:ln w="7620">
            <a:solidFill>
              <a:srgbClr val="194A99"/>
            </a:solidFill>
            <a:prstDash val="solid"/>
          </a:ln>
        </p:spPr>
      </p:sp>
      <p:sp>
        <p:nvSpPr>
          <p:cNvPr id="10" name="Text 7"/>
          <p:cNvSpPr/>
          <p:nvPr/>
        </p:nvSpPr>
        <p:spPr>
          <a:xfrm>
            <a:off x="7593449" y="3128129"/>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2</a:t>
            </a:r>
            <a:endParaRPr lang="en-US" sz="2385" dirty="0"/>
          </a:p>
        </p:txBody>
      </p:sp>
      <p:sp>
        <p:nvSpPr>
          <p:cNvPr id="11" name="Text 8"/>
          <p:cNvSpPr/>
          <p:nvPr/>
        </p:nvSpPr>
        <p:spPr>
          <a:xfrm>
            <a:off x="8148399" y="3029664"/>
            <a:ext cx="2524958"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Scalable Deployment</a:t>
            </a:r>
            <a:endParaRPr lang="en-US" sz="1990" dirty="0"/>
          </a:p>
        </p:txBody>
      </p:sp>
      <p:sp>
        <p:nvSpPr>
          <p:cNvPr id="12" name="Text 9"/>
          <p:cNvSpPr/>
          <p:nvPr/>
        </p:nvSpPr>
        <p:spPr>
          <a:xfrm>
            <a:off x="8148399" y="3478530"/>
            <a:ext cx="3964305" cy="1333024"/>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As the number of receivers increases, multicast becomes more efficient compared to unicast, making it highly scalable.</a:t>
            </a:r>
            <a:endParaRPr lang="en-US" sz="1750" dirty="0"/>
          </a:p>
        </p:txBody>
      </p:sp>
      <p:sp>
        <p:nvSpPr>
          <p:cNvPr id="13" name="Shape 10"/>
          <p:cNvSpPr/>
          <p:nvPr/>
        </p:nvSpPr>
        <p:spPr>
          <a:xfrm>
            <a:off x="2517696" y="5283637"/>
            <a:ext cx="499943" cy="499943"/>
          </a:xfrm>
          <a:prstGeom prst="roundRect">
            <a:avLst>
              <a:gd name="adj" fmla="val 20000"/>
            </a:avLst>
          </a:prstGeom>
          <a:solidFill>
            <a:srgbClr val="003180"/>
          </a:solidFill>
          <a:ln w="7620">
            <a:solidFill>
              <a:srgbClr val="194A99"/>
            </a:solidFill>
            <a:prstDash val="solid"/>
          </a:ln>
        </p:spPr>
      </p:sp>
      <p:sp>
        <p:nvSpPr>
          <p:cNvPr id="14" name="Text 11"/>
          <p:cNvSpPr/>
          <p:nvPr/>
        </p:nvSpPr>
        <p:spPr>
          <a:xfrm>
            <a:off x="2684859" y="5382101"/>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3</a:t>
            </a:r>
            <a:endParaRPr lang="en-US" sz="2385" dirty="0"/>
          </a:p>
        </p:txBody>
      </p:sp>
      <p:sp>
        <p:nvSpPr>
          <p:cNvPr id="15" name="Text 12"/>
          <p:cNvSpPr/>
          <p:nvPr/>
        </p:nvSpPr>
        <p:spPr>
          <a:xfrm>
            <a:off x="3239810" y="5283637"/>
            <a:ext cx="2524958"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Real-Time Streaming</a:t>
            </a:r>
            <a:endParaRPr lang="en-US" sz="1990" dirty="0"/>
          </a:p>
        </p:txBody>
      </p:sp>
      <p:sp>
        <p:nvSpPr>
          <p:cNvPr id="16" name="Text 13"/>
          <p:cNvSpPr/>
          <p:nvPr/>
        </p:nvSpPr>
        <p:spPr>
          <a:xfrm>
            <a:off x="3239810" y="5732502"/>
            <a:ext cx="8872776" cy="666512"/>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Multicast is well-suited for real-time applications like video and audio streaming, where data needs to be delivered to multiple clients simultaneously.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3581321" y="524907"/>
            <a:ext cx="6843474" cy="504944"/>
          </a:xfrm>
          <a:prstGeom prst="rect">
            <a:avLst/>
          </a:prstGeom>
          <a:noFill/>
        </p:spPr>
        <p:txBody>
          <a:bodyPr wrap="none" rtlCol="0" anchor="t"/>
          <a:lstStyle/>
          <a:p>
            <a:pPr marL="0" indent="0" algn="ctr">
              <a:lnSpc>
                <a:spcPts val="3975"/>
              </a:lnSpc>
              <a:buNone/>
            </a:pPr>
            <a:r>
              <a:rPr lang="en-US" sz="3180" dirty="0">
                <a:solidFill>
                  <a:srgbClr val="F5F0F0"/>
                </a:solidFill>
                <a:latin typeface="adonis-web" pitchFamily="34" charset="0"/>
                <a:ea typeface="adonis-web" pitchFamily="34" charset="-122"/>
                <a:cs typeface="adonis-web" pitchFamily="34" charset="-120"/>
              </a:rPr>
              <a:t>Distributed System</a:t>
            </a:r>
            <a:endParaRPr lang="en-US" sz="3180" dirty="0"/>
          </a:p>
        </p:txBody>
      </p:sp>
      <p:sp>
        <p:nvSpPr>
          <p:cNvPr id="16" name="Text 13"/>
          <p:cNvSpPr/>
          <p:nvPr/>
        </p:nvSpPr>
        <p:spPr>
          <a:xfrm>
            <a:off x="2201545" y="1286510"/>
            <a:ext cx="11046460" cy="666750"/>
          </a:xfrm>
          <a:prstGeom prst="rect">
            <a:avLst/>
          </a:prstGeom>
          <a:noFill/>
        </p:spPr>
        <p:txBody>
          <a:bodyPr wrap="square" rtlCol="0" anchor="t"/>
          <a:lstStyle/>
          <a:p>
            <a:pPr marL="0" indent="0" algn="just">
              <a:lnSpc>
                <a:spcPts val="2625"/>
              </a:lnSpc>
              <a:buNone/>
            </a:pPr>
            <a:r>
              <a:rPr lang="en-US" sz="2000" dirty="0">
                <a:solidFill>
                  <a:srgbClr val="E2E6E9"/>
                </a:solidFill>
                <a:latin typeface="adonis-web" pitchFamily="34" charset="0"/>
                <a:ea typeface="adonis-web" pitchFamily="34" charset="-122"/>
                <a:cs typeface="adonis-web" pitchFamily="34" charset="-120"/>
              </a:rPr>
              <a:t> A distributed system is a collection of independent computers that appear to the users of the system as a single coherent system. These computers communicate and coordinate their actions by passing messages to achieve a common goal. Distributed systems are designed to share resources, provide redundancy, and improve performance and reliability. </a:t>
            </a:r>
            <a:endParaRPr lang="en-US" sz="2000" dirty="0">
              <a:solidFill>
                <a:srgbClr val="E2E6E9"/>
              </a:solidFill>
              <a:latin typeface="adonis-web" pitchFamily="34" charset="0"/>
              <a:ea typeface="adonis-web" pitchFamily="34" charset="-122"/>
              <a:cs typeface="adonis-web" pitchFamily="34" charset="-120"/>
            </a:endParaRPr>
          </a:p>
        </p:txBody>
      </p:sp>
      <p:pic>
        <p:nvPicPr>
          <p:cNvPr id="5" name="Picture 4" descr="img"/>
          <p:cNvPicPr>
            <a:picLocks noChangeAspect="1"/>
          </p:cNvPicPr>
          <p:nvPr/>
        </p:nvPicPr>
        <p:blipFill>
          <a:blip r:embed="rId2"/>
          <a:srcRect t="15672" b="17384"/>
          <a:stretch>
            <a:fillRect/>
          </a:stretch>
        </p:blipFill>
        <p:spPr>
          <a:xfrm>
            <a:off x="3581400" y="2974975"/>
            <a:ext cx="7643495" cy="5116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330643"/>
            <a:ext cx="8125301" cy="504944"/>
          </a:xfrm>
          <a:prstGeom prst="rect">
            <a:avLst/>
          </a:prstGeom>
          <a:noFill/>
        </p:spPr>
        <p:txBody>
          <a:bodyPr wrap="none" rtlCol="0" anchor="t"/>
          <a:lstStyle/>
          <a:p>
            <a:pPr marL="0" indent="0">
              <a:lnSpc>
                <a:spcPts val="3975"/>
              </a:lnSpc>
              <a:buNone/>
            </a:pPr>
            <a:r>
              <a:rPr lang="en-US" sz="3180" dirty="0">
                <a:solidFill>
                  <a:srgbClr val="F5F0F0"/>
                </a:solidFill>
                <a:latin typeface="adonis-web" pitchFamily="34" charset="0"/>
                <a:ea typeface="adonis-web" pitchFamily="34" charset="-122"/>
                <a:cs typeface="adonis-web" pitchFamily="34" charset="-120"/>
              </a:rPr>
              <a:t>Applications of Multicast in Distributed Systems</a:t>
            </a:r>
            <a:endParaRPr lang="en-US" sz="3180" dirty="0"/>
          </a:p>
        </p:txBody>
      </p:sp>
      <p:sp>
        <p:nvSpPr>
          <p:cNvPr id="5" name="Shape 2"/>
          <p:cNvSpPr/>
          <p:nvPr/>
        </p:nvSpPr>
        <p:spPr>
          <a:xfrm>
            <a:off x="2517696" y="2529840"/>
            <a:ext cx="499943" cy="499943"/>
          </a:xfrm>
          <a:prstGeom prst="roundRect">
            <a:avLst>
              <a:gd name="adj" fmla="val 20000"/>
            </a:avLst>
          </a:prstGeom>
          <a:solidFill>
            <a:srgbClr val="003180"/>
          </a:solidFill>
          <a:ln w="7620">
            <a:solidFill>
              <a:srgbClr val="194A99"/>
            </a:solidFill>
            <a:prstDash val="solid"/>
          </a:ln>
        </p:spPr>
      </p:sp>
      <p:sp>
        <p:nvSpPr>
          <p:cNvPr id="6" name="Text 3"/>
          <p:cNvSpPr/>
          <p:nvPr/>
        </p:nvSpPr>
        <p:spPr>
          <a:xfrm>
            <a:off x="2684859" y="2628305"/>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1</a:t>
            </a:r>
            <a:endParaRPr lang="en-US" sz="2385" dirty="0"/>
          </a:p>
        </p:txBody>
      </p:sp>
      <p:sp>
        <p:nvSpPr>
          <p:cNvPr id="7" name="Text 4"/>
          <p:cNvSpPr/>
          <p:nvPr/>
        </p:nvSpPr>
        <p:spPr>
          <a:xfrm>
            <a:off x="3239810" y="2529840"/>
            <a:ext cx="3698677" cy="315635"/>
          </a:xfrm>
          <a:prstGeom prst="rect">
            <a:avLst/>
          </a:prstGeom>
          <a:noFill/>
        </p:spPr>
        <p:txBody>
          <a:bodyPr wrap="none" rtlCol="0" anchor="t"/>
          <a:lstStyle/>
          <a:p>
            <a:pPr marL="0" indent="0" algn="l">
              <a:lnSpc>
                <a:spcPts val="2485"/>
              </a:lnSpc>
              <a:buNone/>
            </a:pPr>
            <a:r>
              <a:rPr lang="en-US" sz="1990" dirty="0">
                <a:solidFill>
                  <a:srgbClr val="E2E6E9"/>
                </a:solidFill>
                <a:latin typeface="adonis-web" pitchFamily="34" charset="0"/>
                <a:ea typeface="adonis-web" pitchFamily="34" charset="-122"/>
                <a:cs typeface="adonis-web" pitchFamily="34" charset="-120"/>
              </a:rPr>
              <a:t>Data Distribution</a:t>
            </a:r>
            <a:endParaRPr lang="en-US" sz="1990" dirty="0">
              <a:solidFill>
                <a:srgbClr val="E2E6E9"/>
              </a:solidFill>
              <a:latin typeface="adonis-web" pitchFamily="34" charset="0"/>
              <a:ea typeface="adonis-web" pitchFamily="34" charset="-122"/>
              <a:cs typeface="adonis-web" pitchFamily="34" charset="-120"/>
            </a:endParaRPr>
          </a:p>
        </p:txBody>
      </p:sp>
      <p:sp>
        <p:nvSpPr>
          <p:cNvPr id="8" name="Text 5"/>
          <p:cNvSpPr/>
          <p:nvPr/>
        </p:nvSpPr>
        <p:spPr>
          <a:xfrm>
            <a:off x="3239810" y="2978706"/>
            <a:ext cx="3964305" cy="1333024"/>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Multicast is ideal for distributing data such as software updates or media streams to multiple users simultaneously.</a:t>
            </a:r>
            <a:endParaRPr lang="en-US" sz="1750" dirty="0">
              <a:solidFill>
                <a:srgbClr val="E2E6E9"/>
              </a:solidFill>
              <a:latin typeface="adonis-web" pitchFamily="34" charset="0"/>
              <a:ea typeface="adonis-web" pitchFamily="34" charset="-122"/>
              <a:cs typeface="adonis-web" pitchFamily="34" charset="-120"/>
            </a:endParaRPr>
          </a:p>
        </p:txBody>
      </p:sp>
      <p:sp>
        <p:nvSpPr>
          <p:cNvPr id="9" name="Shape 6"/>
          <p:cNvSpPr/>
          <p:nvPr/>
        </p:nvSpPr>
        <p:spPr>
          <a:xfrm>
            <a:off x="7426285" y="2529840"/>
            <a:ext cx="499943" cy="499943"/>
          </a:xfrm>
          <a:prstGeom prst="roundRect">
            <a:avLst>
              <a:gd name="adj" fmla="val 20000"/>
            </a:avLst>
          </a:prstGeom>
          <a:solidFill>
            <a:srgbClr val="003180"/>
          </a:solidFill>
          <a:ln w="7620">
            <a:solidFill>
              <a:srgbClr val="194A99"/>
            </a:solidFill>
            <a:prstDash val="solid"/>
          </a:ln>
        </p:spPr>
      </p:sp>
      <p:sp>
        <p:nvSpPr>
          <p:cNvPr id="10" name="Text 7"/>
          <p:cNvSpPr/>
          <p:nvPr/>
        </p:nvSpPr>
        <p:spPr>
          <a:xfrm>
            <a:off x="7593449" y="2628305"/>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2</a:t>
            </a:r>
            <a:endParaRPr lang="en-US" sz="2385" dirty="0"/>
          </a:p>
        </p:txBody>
      </p:sp>
      <p:sp>
        <p:nvSpPr>
          <p:cNvPr id="11" name="Text 8"/>
          <p:cNvSpPr/>
          <p:nvPr/>
        </p:nvSpPr>
        <p:spPr>
          <a:xfrm>
            <a:off x="8148399" y="2529840"/>
            <a:ext cx="2524958"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Distributed File Sharing</a:t>
            </a:r>
            <a:endParaRPr lang="en-US" sz="1990" dirty="0"/>
          </a:p>
        </p:txBody>
      </p:sp>
      <p:sp>
        <p:nvSpPr>
          <p:cNvPr id="12" name="Text 9"/>
          <p:cNvSpPr/>
          <p:nvPr/>
        </p:nvSpPr>
        <p:spPr>
          <a:xfrm>
            <a:off x="8148399" y="2978706"/>
            <a:ext cx="3964305" cy="999768"/>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Multicast can be used to distribute large files across a network of peers in a scalable and bandwidth-efficient manner.</a:t>
            </a:r>
            <a:endParaRPr lang="en-US" sz="1750" dirty="0"/>
          </a:p>
        </p:txBody>
      </p:sp>
      <p:sp>
        <p:nvSpPr>
          <p:cNvPr id="13" name="Shape 10"/>
          <p:cNvSpPr/>
          <p:nvPr/>
        </p:nvSpPr>
        <p:spPr>
          <a:xfrm>
            <a:off x="2517696" y="4783812"/>
            <a:ext cx="499943" cy="499943"/>
          </a:xfrm>
          <a:prstGeom prst="roundRect">
            <a:avLst>
              <a:gd name="adj" fmla="val 20000"/>
            </a:avLst>
          </a:prstGeom>
          <a:solidFill>
            <a:srgbClr val="003180"/>
          </a:solidFill>
          <a:ln w="7620">
            <a:solidFill>
              <a:srgbClr val="194A99"/>
            </a:solidFill>
            <a:prstDash val="solid"/>
          </a:ln>
        </p:spPr>
      </p:sp>
      <p:sp>
        <p:nvSpPr>
          <p:cNvPr id="14" name="Text 11"/>
          <p:cNvSpPr/>
          <p:nvPr/>
        </p:nvSpPr>
        <p:spPr>
          <a:xfrm>
            <a:off x="2684859" y="4882277"/>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3</a:t>
            </a:r>
            <a:endParaRPr lang="en-US" sz="2385" dirty="0"/>
          </a:p>
        </p:txBody>
      </p:sp>
      <p:sp>
        <p:nvSpPr>
          <p:cNvPr id="15" name="Text 12"/>
          <p:cNvSpPr/>
          <p:nvPr/>
        </p:nvSpPr>
        <p:spPr>
          <a:xfrm>
            <a:off x="3239810" y="4783812"/>
            <a:ext cx="2785229" cy="315635"/>
          </a:xfrm>
          <a:prstGeom prst="rect">
            <a:avLst/>
          </a:prstGeom>
          <a:noFill/>
        </p:spPr>
        <p:txBody>
          <a:bodyPr wrap="none" rtlCol="0" anchor="t"/>
          <a:lstStyle/>
          <a:p>
            <a:pPr marL="0" indent="0" algn="l">
              <a:lnSpc>
                <a:spcPts val="2485"/>
              </a:lnSpc>
              <a:buNone/>
            </a:pPr>
            <a:r>
              <a:rPr lang="en-US" sz="1990" dirty="0">
                <a:solidFill>
                  <a:srgbClr val="E2E6E9"/>
                </a:solidFill>
                <a:latin typeface="adonis-web" pitchFamily="34" charset="0"/>
                <a:ea typeface="adonis-web" pitchFamily="34" charset="-122"/>
                <a:cs typeface="adonis-web" pitchFamily="34" charset="-120"/>
              </a:rPr>
              <a:t>Real-time Communication</a:t>
            </a:r>
            <a:endParaRPr lang="en-US" sz="1990" dirty="0">
              <a:solidFill>
                <a:srgbClr val="E2E6E9"/>
              </a:solidFill>
              <a:latin typeface="adonis-web" pitchFamily="34" charset="0"/>
              <a:ea typeface="adonis-web" pitchFamily="34" charset="-122"/>
              <a:cs typeface="adonis-web" pitchFamily="34" charset="-120"/>
            </a:endParaRPr>
          </a:p>
        </p:txBody>
      </p:sp>
      <p:sp>
        <p:nvSpPr>
          <p:cNvPr id="16" name="Text 13"/>
          <p:cNvSpPr/>
          <p:nvPr/>
        </p:nvSpPr>
        <p:spPr>
          <a:xfrm>
            <a:off x="3239810" y="5232678"/>
            <a:ext cx="3964305" cy="1666280"/>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Used in applications requiring real-time data transfer, like video conferencing, online gaming, and collaborative workspaces where multiple users interact simultaneously</a:t>
            </a:r>
            <a:endParaRPr lang="en-US" sz="1750" dirty="0">
              <a:solidFill>
                <a:srgbClr val="E2E6E9"/>
              </a:solidFill>
              <a:latin typeface="adonis-web" pitchFamily="34" charset="0"/>
              <a:ea typeface="adonis-web" pitchFamily="34" charset="-122"/>
              <a:cs typeface="adonis-web" pitchFamily="34" charset="-120"/>
            </a:endParaRPr>
          </a:p>
        </p:txBody>
      </p:sp>
      <p:sp>
        <p:nvSpPr>
          <p:cNvPr id="17" name="Shape 14"/>
          <p:cNvSpPr/>
          <p:nvPr/>
        </p:nvSpPr>
        <p:spPr>
          <a:xfrm>
            <a:off x="7426285" y="4783812"/>
            <a:ext cx="499943" cy="499943"/>
          </a:xfrm>
          <a:prstGeom prst="roundRect">
            <a:avLst>
              <a:gd name="adj" fmla="val 20000"/>
            </a:avLst>
          </a:prstGeom>
          <a:solidFill>
            <a:srgbClr val="003180"/>
          </a:solidFill>
          <a:ln w="7620">
            <a:solidFill>
              <a:srgbClr val="194A99"/>
            </a:solidFill>
            <a:prstDash val="solid"/>
          </a:ln>
        </p:spPr>
      </p:sp>
      <p:sp>
        <p:nvSpPr>
          <p:cNvPr id="18" name="Text 15"/>
          <p:cNvSpPr/>
          <p:nvPr/>
        </p:nvSpPr>
        <p:spPr>
          <a:xfrm>
            <a:off x="7593449" y="4882277"/>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4</a:t>
            </a:r>
            <a:endParaRPr lang="en-US" sz="2385" dirty="0"/>
          </a:p>
        </p:txBody>
      </p:sp>
      <p:sp>
        <p:nvSpPr>
          <p:cNvPr id="19" name="Text 16"/>
          <p:cNvSpPr/>
          <p:nvPr/>
        </p:nvSpPr>
        <p:spPr>
          <a:xfrm>
            <a:off x="8148399" y="4783812"/>
            <a:ext cx="2524958"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Sensor Networks</a:t>
            </a:r>
            <a:endParaRPr lang="en-US" sz="1990" dirty="0"/>
          </a:p>
        </p:txBody>
      </p:sp>
      <p:sp>
        <p:nvSpPr>
          <p:cNvPr id="20" name="Text 17"/>
          <p:cNvSpPr/>
          <p:nvPr/>
        </p:nvSpPr>
        <p:spPr>
          <a:xfrm>
            <a:off x="8148399" y="5232678"/>
            <a:ext cx="3964305" cy="1333024"/>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Multicast is well-suited for monitoring and control applications in sensor networks, where data needs to be delivered to multiple endpoints.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p:spPr>
      </p:sp>
      <p:sp>
        <p:nvSpPr>
          <p:cNvPr id="4" name="Text 1"/>
          <p:cNvSpPr/>
          <p:nvPr/>
        </p:nvSpPr>
        <p:spPr>
          <a:xfrm>
            <a:off x="2517696" y="1163955"/>
            <a:ext cx="8292941" cy="504944"/>
          </a:xfrm>
          <a:prstGeom prst="rect">
            <a:avLst/>
          </a:prstGeom>
          <a:noFill/>
        </p:spPr>
        <p:txBody>
          <a:bodyPr wrap="none" rtlCol="0" anchor="t"/>
          <a:lstStyle/>
          <a:p>
            <a:pPr marL="0" indent="0">
              <a:lnSpc>
                <a:spcPts val="3975"/>
              </a:lnSpc>
              <a:buNone/>
            </a:pPr>
            <a:r>
              <a:rPr lang="en-US" sz="3180" dirty="0">
                <a:solidFill>
                  <a:srgbClr val="F5F0F0"/>
                </a:solidFill>
                <a:latin typeface="adonis-web" pitchFamily="34" charset="0"/>
                <a:ea typeface="adonis-web" pitchFamily="34" charset="-122"/>
                <a:cs typeface="adonis-web" pitchFamily="34" charset="-120"/>
              </a:rPr>
              <a:t>Why Multicast is Essential in Distributed Systems</a:t>
            </a:r>
            <a:endParaRPr lang="en-US" sz="3180" dirty="0"/>
          </a:p>
        </p:txBody>
      </p:sp>
      <p:sp>
        <p:nvSpPr>
          <p:cNvPr id="5" name="Shape 2"/>
          <p:cNvSpPr/>
          <p:nvPr/>
        </p:nvSpPr>
        <p:spPr>
          <a:xfrm>
            <a:off x="2517696" y="2363153"/>
            <a:ext cx="499943" cy="499943"/>
          </a:xfrm>
          <a:prstGeom prst="roundRect">
            <a:avLst>
              <a:gd name="adj" fmla="val 20000"/>
            </a:avLst>
          </a:prstGeom>
          <a:solidFill>
            <a:srgbClr val="003180"/>
          </a:solidFill>
          <a:ln w="7620">
            <a:solidFill>
              <a:srgbClr val="194A99"/>
            </a:solidFill>
            <a:prstDash val="solid"/>
          </a:ln>
        </p:spPr>
      </p:sp>
      <p:sp>
        <p:nvSpPr>
          <p:cNvPr id="6" name="Text 3"/>
          <p:cNvSpPr/>
          <p:nvPr/>
        </p:nvSpPr>
        <p:spPr>
          <a:xfrm>
            <a:off x="2684859" y="2461617"/>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1</a:t>
            </a:r>
            <a:endParaRPr lang="en-US" sz="2385" dirty="0"/>
          </a:p>
        </p:txBody>
      </p:sp>
      <p:sp>
        <p:nvSpPr>
          <p:cNvPr id="7" name="Text 4"/>
          <p:cNvSpPr/>
          <p:nvPr/>
        </p:nvSpPr>
        <p:spPr>
          <a:xfrm>
            <a:off x="3239810" y="2363153"/>
            <a:ext cx="2524958"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Scalability</a:t>
            </a:r>
            <a:endParaRPr lang="en-US" sz="1990" dirty="0"/>
          </a:p>
        </p:txBody>
      </p:sp>
      <p:sp>
        <p:nvSpPr>
          <p:cNvPr id="8" name="Text 5"/>
          <p:cNvSpPr/>
          <p:nvPr/>
        </p:nvSpPr>
        <p:spPr>
          <a:xfrm>
            <a:off x="3239810" y="2812018"/>
            <a:ext cx="3964305" cy="1666280"/>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Multicast enables efficient one-to-many communication, allowing a single source to reach multiple recipients simultaneously without the need for individual point-to-point connections.</a:t>
            </a:r>
            <a:endParaRPr lang="en-US" sz="1750" dirty="0"/>
          </a:p>
        </p:txBody>
      </p:sp>
      <p:sp>
        <p:nvSpPr>
          <p:cNvPr id="9" name="Shape 6"/>
          <p:cNvSpPr/>
          <p:nvPr/>
        </p:nvSpPr>
        <p:spPr>
          <a:xfrm>
            <a:off x="7426285" y="2363153"/>
            <a:ext cx="499943" cy="499943"/>
          </a:xfrm>
          <a:prstGeom prst="roundRect">
            <a:avLst>
              <a:gd name="adj" fmla="val 20000"/>
            </a:avLst>
          </a:prstGeom>
          <a:solidFill>
            <a:srgbClr val="003180"/>
          </a:solidFill>
          <a:ln w="7620">
            <a:solidFill>
              <a:srgbClr val="194A99"/>
            </a:solidFill>
            <a:prstDash val="solid"/>
          </a:ln>
        </p:spPr>
      </p:sp>
      <p:sp>
        <p:nvSpPr>
          <p:cNvPr id="10" name="Text 7"/>
          <p:cNvSpPr/>
          <p:nvPr/>
        </p:nvSpPr>
        <p:spPr>
          <a:xfrm>
            <a:off x="7593449" y="2461617"/>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2</a:t>
            </a:r>
            <a:endParaRPr lang="en-US" sz="2385" dirty="0"/>
          </a:p>
        </p:txBody>
      </p:sp>
      <p:sp>
        <p:nvSpPr>
          <p:cNvPr id="11" name="Text 8"/>
          <p:cNvSpPr/>
          <p:nvPr/>
        </p:nvSpPr>
        <p:spPr>
          <a:xfrm>
            <a:off x="8148399" y="2363153"/>
            <a:ext cx="2549962"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Bandwidth Optimization</a:t>
            </a:r>
            <a:endParaRPr lang="en-US" sz="1990" dirty="0"/>
          </a:p>
        </p:txBody>
      </p:sp>
      <p:sp>
        <p:nvSpPr>
          <p:cNvPr id="12" name="Text 9"/>
          <p:cNvSpPr/>
          <p:nvPr/>
        </p:nvSpPr>
        <p:spPr>
          <a:xfrm>
            <a:off x="8148399" y="2812018"/>
            <a:ext cx="3964305" cy="1333024"/>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By replicating data packets only at branch points in the network, multicast reduces overall bandwidth consumption compared to unicast (one-to-one) communication.</a:t>
            </a:r>
            <a:endParaRPr lang="en-US" sz="1750" dirty="0"/>
          </a:p>
        </p:txBody>
      </p:sp>
      <p:sp>
        <p:nvSpPr>
          <p:cNvPr id="13" name="Shape 10"/>
          <p:cNvSpPr/>
          <p:nvPr/>
        </p:nvSpPr>
        <p:spPr>
          <a:xfrm>
            <a:off x="2517696" y="4950381"/>
            <a:ext cx="499943" cy="499943"/>
          </a:xfrm>
          <a:prstGeom prst="roundRect">
            <a:avLst>
              <a:gd name="adj" fmla="val 20000"/>
            </a:avLst>
          </a:prstGeom>
          <a:solidFill>
            <a:srgbClr val="003180"/>
          </a:solidFill>
          <a:ln w="7620">
            <a:solidFill>
              <a:srgbClr val="194A99"/>
            </a:solidFill>
            <a:prstDash val="solid"/>
          </a:ln>
        </p:spPr>
      </p:sp>
      <p:sp>
        <p:nvSpPr>
          <p:cNvPr id="14" name="Text 11"/>
          <p:cNvSpPr/>
          <p:nvPr/>
        </p:nvSpPr>
        <p:spPr>
          <a:xfrm>
            <a:off x="2684859" y="5048845"/>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3</a:t>
            </a:r>
            <a:endParaRPr lang="en-US" sz="2385" dirty="0"/>
          </a:p>
        </p:txBody>
      </p:sp>
      <p:sp>
        <p:nvSpPr>
          <p:cNvPr id="15" name="Text 12"/>
          <p:cNvSpPr/>
          <p:nvPr/>
        </p:nvSpPr>
        <p:spPr>
          <a:xfrm>
            <a:off x="3239810" y="4950381"/>
            <a:ext cx="2524958"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Dynamic Membership</a:t>
            </a:r>
            <a:endParaRPr lang="en-US" sz="1990" dirty="0"/>
          </a:p>
        </p:txBody>
      </p:sp>
      <p:sp>
        <p:nvSpPr>
          <p:cNvPr id="16" name="Text 13"/>
          <p:cNvSpPr/>
          <p:nvPr/>
        </p:nvSpPr>
        <p:spPr>
          <a:xfrm>
            <a:off x="3239810" y="5399246"/>
            <a:ext cx="3964305" cy="1666280"/>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Multicast groups allow for dynamic addition and removal of members, making it well-suited for applications with constantly changing participants, like video conferencing or live events.</a:t>
            </a:r>
            <a:endParaRPr lang="en-US" sz="1750" dirty="0"/>
          </a:p>
        </p:txBody>
      </p:sp>
      <p:sp>
        <p:nvSpPr>
          <p:cNvPr id="17" name="Shape 14"/>
          <p:cNvSpPr/>
          <p:nvPr/>
        </p:nvSpPr>
        <p:spPr>
          <a:xfrm>
            <a:off x="7426285" y="4950381"/>
            <a:ext cx="499943" cy="499943"/>
          </a:xfrm>
          <a:prstGeom prst="roundRect">
            <a:avLst>
              <a:gd name="adj" fmla="val 20000"/>
            </a:avLst>
          </a:prstGeom>
          <a:solidFill>
            <a:srgbClr val="003180"/>
          </a:solidFill>
          <a:ln w="7620">
            <a:solidFill>
              <a:srgbClr val="194A99"/>
            </a:solidFill>
            <a:prstDash val="solid"/>
          </a:ln>
        </p:spPr>
      </p:sp>
      <p:sp>
        <p:nvSpPr>
          <p:cNvPr id="18" name="Text 15"/>
          <p:cNvSpPr/>
          <p:nvPr/>
        </p:nvSpPr>
        <p:spPr>
          <a:xfrm>
            <a:off x="7593449" y="5048845"/>
            <a:ext cx="165497" cy="303014"/>
          </a:xfrm>
          <a:prstGeom prst="rect">
            <a:avLst/>
          </a:prstGeom>
          <a:noFill/>
        </p:spPr>
        <p:txBody>
          <a:bodyPr wrap="none" rtlCol="0" anchor="t"/>
          <a:lstStyle/>
          <a:p>
            <a:pPr marL="0" indent="0" algn="ctr">
              <a:lnSpc>
                <a:spcPts val="2385"/>
              </a:lnSpc>
              <a:buNone/>
            </a:pPr>
            <a:r>
              <a:rPr lang="en-US" sz="2385" dirty="0">
                <a:solidFill>
                  <a:srgbClr val="E2E6E9"/>
                </a:solidFill>
                <a:latin typeface="adonis-web" pitchFamily="34" charset="0"/>
                <a:ea typeface="adonis-web" pitchFamily="34" charset="-122"/>
                <a:cs typeface="adonis-web" pitchFamily="34" charset="-120"/>
              </a:rPr>
              <a:t>4</a:t>
            </a:r>
            <a:endParaRPr lang="en-US" sz="2385" dirty="0"/>
          </a:p>
        </p:txBody>
      </p:sp>
      <p:sp>
        <p:nvSpPr>
          <p:cNvPr id="19" name="Text 16"/>
          <p:cNvSpPr/>
          <p:nvPr/>
        </p:nvSpPr>
        <p:spPr>
          <a:xfrm>
            <a:off x="8148399" y="4950381"/>
            <a:ext cx="2524958" cy="315635"/>
          </a:xfrm>
          <a:prstGeom prst="rect">
            <a:avLst/>
          </a:prstGeom>
          <a:noFill/>
        </p:spPr>
        <p:txBody>
          <a:bodyPr wrap="none" rtlCol="0" anchor="t"/>
          <a:lstStyle/>
          <a:p>
            <a:pPr marL="0" indent="0">
              <a:lnSpc>
                <a:spcPts val="2485"/>
              </a:lnSpc>
              <a:buNone/>
            </a:pPr>
            <a:r>
              <a:rPr lang="en-US" sz="1990" dirty="0">
                <a:solidFill>
                  <a:srgbClr val="E2E6E9"/>
                </a:solidFill>
                <a:latin typeface="adonis-web" pitchFamily="34" charset="0"/>
                <a:ea typeface="adonis-web" pitchFamily="34" charset="-122"/>
                <a:cs typeface="adonis-web" pitchFamily="34" charset="-120"/>
              </a:rPr>
              <a:t>Resource Efficiency</a:t>
            </a:r>
            <a:endParaRPr lang="en-US" sz="1990" dirty="0"/>
          </a:p>
        </p:txBody>
      </p:sp>
      <p:sp>
        <p:nvSpPr>
          <p:cNvPr id="20" name="Text 17"/>
          <p:cNvSpPr/>
          <p:nvPr/>
        </p:nvSpPr>
        <p:spPr>
          <a:xfrm>
            <a:off x="8148399" y="5399246"/>
            <a:ext cx="3964305" cy="1666280"/>
          </a:xfrm>
          <a:prstGeom prst="rect">
            <a:avLst/>
          </a:prstGeom>
          <a:noFill/>
        </p:spPr>
        <p:txBody>
          <a:bodyPr wrap="square" rtlCol="0" anchor="t"/>
          <a:lstStyle/>
          <a:p>
            <a:pPr marL="0" indent="0">
              <a:lnSpc>
                <a:spcPts val="2625"/>
              </a:lnSpc>
              <a:buNone/>
            </a:pPr>
            <a:r>
              <a:rPr lang="en-US" sz="1750" dirty="0">
                <a:solidFill>
                  <a:srgbClr val="E2E6E9"/>
                </a:solidFill>
                <a:latin typeface="adonis-web" pitchFamily="34" charset="0"/>
                <a:ea typeface="adonis-web" pitchFamily="34" charset="-122"/>
                <a:cs typeface="adonis-web" pitchFamily="34" charset="-120"/>
              </a:rPr>
              <a:t>Multicast reduces the load on servers and network infrastructure by offloading data distribution to the network, leading to more efficient use of computing and network resources.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8394</Words>
  <Application>WPS Presentation</Application>
  <PresentationFormat>On-screen Show (16:9)</PresentationFormat>
  <Paragraphs>192</Paragraphs>
  <Slides>16</Slides>
  <Notes>12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SimSun</vt:lpstr>
      <vt:lpstr>Wingdings</vt:lpstr>
      <vt:lpstr>DejaVu Sans</vt:lpstr>
      <vt:lpstr>adonis-web</vt:lpstr>
      <vt:lpstr>Gubbi</vt:lpstr>
      <vt:lpstr>adonis-web</vt:lpstr>
      <vt:lpstr>adonis-web</vt:lpstr>
      <vt:lpstr>Calibri</vt:lpstr>
      <vt:lpstr>Microsoft YaHei</vt:lpstr>
      <vt:lpstr>Droid Sans Fallback</vt:lpstr>
      <vt:lpstr>Arial Unicode MS</vt:lpstr>
      <vt:lpstr>OpenSymbol</vt:lpstr>
      <vt:lpstr>Phetsarath OT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wabisabi</cp:lastModifiedBy>
  <cp:revision>30</cp:revision>
  <dcterms:created xsi:type="dcterms:W3CDTF">2024-06-19T12:05:06Z</dcterms:created>
  <dcterms:modified xsi:type="dcterms:W3CDTF">2024-06-19T12:05:06Z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1033-11.1.0.11711</vt:lpwstr>
  </property>
</Properties>
</file>